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notesMasterIdLst>
    <p:notesMasterId r:id="rId15"/>
  </p:notesMasterIdLst>
  <p:sldSz cx="14630400" cy="8229600"/>
  <p:notesSz cx="8229600" cy="14630400"/>
  <p:embeddedFontLst>
    <p:embeddedFont>
      <p:font typeface="Crimson Pro Semi Bold"/>
      <p:regular r:id="rId20"/>
    </p:embeddedFont>
    <p:embeddedFont>
      <p:font typeface="Crimson Pro Semi Bold"/>
      <p:regular r:id="rId21"/>
    </p:embeddedFont>
    <p:embeddedFont>
      <p:font typeface="Crimson Pro Semi Bold"/>
      <p:regular r:id="rId22"/>
    </p:embeddedFont>
    <p:embeddedFont>
      <p:font typeface="Crimson Pro Semi Bold"/>
      <p:regular r:id="rId23"/>
    </p:embeddedFont>
    <p:embeddedFont>
      <p:font typeface="Heebo"/>
      <p:regular r:id="rId24"/>
    </p:embeddedFont>
    <p:embeddedFont>
      <p:font typeface="Heebo"/>
      <p:regular r:id="rId25"/>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notesMaster" Target="notesMasters/notesMaster1.xml"/><Relationship Id="rId16" Type="http://schemas.openxmlformats.org/officeDocument/2006/relationships/presProps" Target="presProps.xml"/><Relationship Id="rId17" Type="http://schemas.openxmlformats.org/officeDocument/2006/relationships/viewProps" Target="viewProps.xml"/><Relationship Id="rId18" Type="http://schemas.openxmlformats.org/officeDocument/2006/relationships/theme" Target="theme/theme1.xml"/><Relationship Id="rId19" Type="http://schemas.openxmlformats.org/officeDocument/2006/relationships/tableStyles" Target="tableStyles.xml"/><Relationship Id="rId20" Type="http://schemas.openxmlformats.org/officeDocument/2006/relationships/font" Target="fonts/font1.fntdata"/><Relationship Id="rId21" Type="http://schemas.openxmlformats.org/officeDocument/2006/relationships/font" Target="fonts/font2.fntdata"/><Relationship Id="rId22" Type="http://schemas.openxmlformats.org/officeDocument/2006/relationships/font" Target="fonts/font3.fntdata"/><Relationship Id="rId23" Type="http://schemas.openxmlformats.org/officeDocument/2006/relationships/font" Target="fonts/font4.fntdata"/><Relationship Id="rId24" Type="http://schemas.openxmlformats.org/officeDocument/2006/relationships/font" Target="fonts/font5.fntdata"/><Relationship Id="rId25"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image on the left shows a man alone in a dark, empty space, conveying a sense of isolation and despair.
The text on the right states "Alone in the dark", emphasizing the theme of loneliness and the challenges of navigating difficult, uncertain situations.
This slide sets the stage for the presentation, introducing the audience to the central topic and the emotional experience being explored.
I will use this slide to connect with the audience, inviting them to reflect on times when they've felt alone or lost in the darkness, and to consider how they've overcome such challenges.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4-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0F0F1"/>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slideLayout" Target="../slideLayouts/slideLayout14.xml"/><Relationship Id="rId6"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slideLayout" Target="../slideLayouts/slideLayout6.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slideLayout" Target="../slideLayouts/slideLayout10.xml"/><Relationship Id="rId8"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83488" y="2612350"/>
            <a:ext cx="4919305" cy="3004899"/>
          </a:xfrm>
          <a:prstGeom prst="rect">
            <a:avLst/>
          </a:prstGeom>
        </p:spPr>
      </p:pic>
      <p:sp>
        <p:nvSpPr>
          <p:cNvPr id="4" name="Text 0"/>
          <p:cNvSpPr/>
          <p:nvPr/>
        </p:nvSpPr>
        <p:spPr>
          <a:xfrm>
            <a:off x="6280190" y="2546985"/>
            <a:ext cx="7556421" cy="1417558"/>
          </a:xfrm>
          <a:prstGeom prst="rect">
            <a:avLst/>
          </a:prstGeom>
          <a:noFill/>
          <a:ln/>
        </p:spPr>
        <p:txBody>
          <a:bodyPr wrap="square" lIns="0" tIns="0" rIns="0" bIns="0" rtlCol="0" anchor="t"/>
          <a:lstStyle/>
          <a:p>
            <a:pPr algn="l" indent="0" marL="0">
              <a:lnSpc>
                <a:spcPts val="5550"/>
              </a:lnSpc>
              <a:buNone/>
            </a:pPr>
            <a:r>
              <a:rPr lang="en-US" sz="4450" i="1" dirty="0">
                <a:solidFill>
                  <a:srgbClr val="152D47"/>
                </a:solidFill>
                <a:latin typeface="Crimson Pro Semi Bold" pitchFamily="34" charset="0"/>
                <a:ea typeface="Crimson Pro Semi Bold" pitchFamily="34" charset="-122"/>
                <a:cs typeface="Crimson Pro Semi Bold" pitchFamily="34" charset="-120"/>
              </a:rPr>
              <a:t>Lebone Ltd. Drug Detox &amp; Recovery Center</a:t>
            </a:r>
            <a:endParaRPr lang="en-US" sz="4450" dirty="0"/>
          </a:p>
        </p:txBody>
      </p:sp>
      <p:sp>
        <p:nvSpPr>
          <p:cNvPr id="5" name="Text 1"/>
          <p:cNvSpPr/>
          <p:nvPr/>
        </p:nvSpPr>
        <p:spPr>
          <a:xfrm>
            <a:off x="6280190" y="4304705"/>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We treat drug and alcohol withdrawal, providing a safe, comfortable detoxification.</a:t>
            </a:r>
            <a:endParaRPr lang="en-US" sz="1750" dirty="0"/>
          </a:p>
        </p:txBody>
      </p:sp>
      <p:sp>
        <p:nvSpPr>
          <p:cNvPr id="6" name="Shape 2"/>
          <p:cNvSpPr/>
          <p:nvPr/>
        </p:nvSpPr>
        <p:spPr>
          <a:xfrm>
            <a:off x="6280190" y="5302568"/>
            <a:ext cx="362903" cy="362903"/>
          </a:xfrm>
          <a:prstGeom prst="roundRect">
            <a:avLst>
              <a:gd name="adj" fmla="val 25194296"/>
            </a:avLst>
          </a:prstGeom>
          <a:solidFill>
            <a:srgbClr val="5FDEBE"/>
          </a:solidFill>
          <a:ln w="7620">
            <a:solidFill>
              <a:srgbClr val="FFFFFF"/>
            </a:solidFill>
            <a:prstDash val="solid"/>
          </a:ln>
        </p:spPr>
      </p:sp>
      <p:sp>
        <p:nvSpPr>
          <p:cNvPr id="7" name="Text 3"/>
          <p:cNvSpPr/>
          <p:nvPr/>
        </p:nvSpPr>
        <p:spPr>
          <a:xfrm>
            <a:off x="6404253" y="5435203"/>
            <a:ext cx="114657" cy="97512"/>
          </a:xfrm>
          <a:prstGeom prst="rect">
            <a:avLst/>
          </a:prstGeom>
          <a:noFill/>
          <a:ln/>
        </p:spPr>
        <p:txBody>
          <a:bodyPr wrap="none" lIns="0" tIns="0" rIns="0" bIns="0" rtlCol="0" anchor="t"/>
          <a:lstStyle/>
          <a:p>
            <a:pPr algn="ctr" indent="0" marL="0">
              <a:lnSpc>
                <a:spcPts val="750"/>
              </a:lnSpc>
              <a:buNone/>
            </a:pPr>
            <a:r>
              <a:rPr lang="en-US" sz="750" dirty="0">
                <a:solidFill>
                  <a:srgbClr val="4D4D51"/>
                </a:solidFill>
                <a:latin typeface="Heebo Medium" pitchFamily="34" charset="0"/>
                <a:ea typeface="Heebo Medium" pitchFamily="34" charset="-122"/>
                <a:cs typeface="Heebo Medium" pitchFamily="34" charset="-120"/>
              </a:rPr>
              <a:t>LP</a:t>
            </a:r>
            <a:endParaRPr lang="en-US" sz="750" dirty="0"/>
          </a:p>
        </p:txBody>
      </p:sp>
      <p:sp>
        <p:nvSpPr>
          <p:cNvPr id="8" name="Text 4"/>
          <p:cNvSpPr/>
          <p:nvPr/>
        </p:nvSpPr>
        <p:spPr>
          <a:xfrm>
            <a:off x="6756440" y="5285661"/>
            <a:ext cx="2602230" cy="396835"/>
          </a:xfrm>
          <a:prstGeom prst="rect">
            <a:avLst/>
          </a:prstGeom>
          <a:noFill/>
          <a:ln/>
        </p:spPr>
        <p:txBody>
          <a:bodyPr wrap="none" lIns="0" tIns="0" rIns="0" bIns="0" rtlCol="0" anchor="t"/>
          <a:lstStyle/>
          <a:p>
            <a:pPr algn="l" indent="0" marL="0">
              <a:lnSpc>
                <a:spcPts val="3100"/>
              </a:lnSpc>
              <a:buNone/>
            </a:pPr>
            <a:r>
              <a:rPr lang="en-US" sz="2200" b="1" dirty="0">
                <a:solidFill>
                  <a:srgbClr val="4C4C4D"/>
                </a:solidFill>
                <a:latin typeface="Heebo Bold" pitchFamily="34" charset="0"/>
                <a:ea typeface="Heebo Bold" pitchFamily="34" charset="-122"/>
                <a:cs typeface="Heebo Bold" pitchFamily="34" charset="-120"/>
              </a:rPr>
              <a:t>by Leonard Phokane</a:t>
            </a:r>
            <a:endParaRPr lang="en-US" sz="2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2721412"/>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Competitors</a:t>
            </a:r>
            <a:endParaRPr lang="en-US" sz="4450" dirty="0"/>
          </a:p>
        </p:txBody>
      </p:sp>
      <p:sp>
        <p:nvSpPr>
          <p:cNvPr id="3" name="Text 1"/>
          <p:cNvSpPr/>
          <p:nvPr/>
        </p:nvSpPr>
        <p:spPr>
          <a:xfrm>
            <a:off x="793790" y="3997166"/>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152D47"/>
                </a:solidFill>
                <a:latin typeface="Crimson Pro Semi Bold" pitchFamily="34" charset="0"/>
                <a:ea typeface="Crimson Pro Semi Bold" pitchFamily="34" charset="-122"/>
                <a:cs typeface="Crimson Pro Semi Bold" pitchFamily="34" charset="-120"/>
              </a:rPr>
              <a:t>Local Detox Centers</a:t>
            </a:r>
            <a:endParaRPr lang="en-US" sz="2200" dirty="0"/>
          </a:p>
        </p:txBody>
      </p:sp>
      <p:sp>
        <p:nvSpPr>
          <p:cNvPr id="4" name="Text 2"/>
          <p:cNvSpPr/>
          <p:nvPr/>
        </p:nvSpPr>
        <p:spPr>
          <a:xfrm>
            <a:off x="793790" y="4578310"/>
            <a:ext cx="3978116" cy="725805"/>
          </a:xfrm>
          <a:prstGeom prst="rect">
            <a:avLst/>
          </a:prstGeom>
          <a:noFill/>
          <a:ln/>
        </p:spPr>
        <p:txBody>
          <a:bodyPr wrap="squar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Many offer detox but lack personalized aftercare support.</a:t>
            </a:r>
            <a:endParaRPr lang="en-US" sz="1750" dirty="0"/>
          </a:p>
        </p:txBody>
      </p:sp>
      <p:sp>
        <p:nvSpPr>
          <p:cNvPr id="5" name="Text 3"/>
          <p:cNvSpPr/>
          <p:nvPr/>
        </p:nvSpPr>
        <p:spPr>
          <a:xfrm>
            <a:off x="5332928" y="3997166"/>
            <a:ext cx="3094196" cy="354330"/>
          </a:xfrm>
          <a:prstGeom prst="rect">
            <a:avLst/>
          </a:prstGeom>
          <a:noFill/>
          <a:ln/>
        </p:spPr>
        <p:txBody>
          <a:bodyPr wrap="none" lIns="0" tIns="0" rIns="0" bIns="0" rtlCol="0" anchor="t"/>
          <a:lstStyle/>
          <a:p>
            <a:pPr algn="l" indent="0" marL="0">
              <a:lnSpc>
                <a:spcPts val="2750"/>
              </a:lnSpc>
              <a:buNone/>
            </a:pPr>
            <a:r>
              <a:rPr lang="en-US" sz="2200" dirty="0">
                <a:solidFill>
                  <a:srgbClr val="152D47"/>
                </a:solidFill>
                <a:latin typeface="Crimson Pro Semi Bold" pitchFamily="34" charset="0"/>
                <a:ea typeface="Crimson Pro Semi Bold" pitchFamily="34" charset="-122"/>
                <a:cs typeface="Crimson Pro Semi Bold" pitchFamily="34" charset="-120"/>
              </a:rPr>
              <a:t>Online Recovery Programs</a:t>
            </a:r>
            <a:endParaRPr lang="en-US" sz="2200" dirty="0"/>
          </a:p>
        </p:txBody>
      </p:sp>
      <p:sp>
        <p:nvSpPr>
          <p:cNvPr id="6" name="Text 4"/>
          <p:cNvSpPr/>
          <p:nvPr/>
        </p:nvSpPr>
        <p:spPr>
          <a:xfrm>
            <a:off x="5332928" y="4578310"/>
            <a:ext cx="3978116" cy="725805"/>
          </a:xfrm>
          <a:prstGeom prst="rect">
            <a:avLst/>
          </a:prstGeom>
          <a:noFill/>
          <a:ln/>
        </p:spPr>
        <p:txBody>
          <a:bodyPr wrap="squar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Convenient but limited in hands-on medical supervision.</a:t>
            </a:r>
            <a:endParaRPr lang="en-US" sz="1750" dirty="0"/>
          </a:p>
        </p:txBody>
      </p:sp>
      <p:sp>
        <p:nvSpPr>
          <p:cNvPr id="7" name="Text 5"/>
          <p:cNvSpPr/>
          <p:nvPr/>
        </p:nvSpPr>
        <p:spPr>
          <a:xfrm>
            <a:off x="9872067" y="3997166"/>
            <a:ext cx="3431977" cy="354330"/>
          </a:xfrm>
          <a:prstGeom prst="rect">
            <a:avLst/>
          </a:prstGeom>
          <a:noFill/>
          <a:ln/>
        </p:spPr>
        <p:txBody>
          <a:bodyPr wrap="none" lIns="0" tIns="0" rIns="0" bIns="0" rtlCol="0" anchor="t"/>
          <a:lstStyle/>
          <a:p>
            <a:pPr algn="l" indent="0" marL="0">
              <a:lnSpc>
                <a:spcPts val="2750"/>
              </a:lnSpc>
              <a:buNone/>
            </a:pPr>
            <a:r>
              <a:rPr lang="en-US" sz="2200" dirty="0">
                <a:solidFill>
                  <a:srgbClr val="152D47"/>
                </a:solidFill>
                <a:latin typeface="Crimson Pro Semi Bold" pitchFamily="34" charset="0"/>
                <a:ea typeface="Crimson Pro Semi Bold" pitchFamily="34" charset="-122"/>
                <a:cs typeface="Crimson Pro Semi Bold" pitchFamily="34" charset="-120"/>
              </a:rPr>
              <a:t>Private Rehabilitation Clinics</a:t>
            </a:r>
            <a:endParaRPr lang="en-US" sz="2200" dirty="0"/>
          </a:p>
        </p:txBody>
      </p:sp>
      <p:sp>
        <p:nvSpPr>
          <p:cNvPr id="8" name="Text 6"/>
          <p:cNvSpPr/>
          <p:nvPr/>
        </p:nvSpPr>
        <p:spPr>
          <a:xfrm>
            <a:off x="9872067" y="4578310"/>
            <a:ext cx="3978116" cy="725805"/>
          </a:xfrm>
          <a:prstGeom prst="rect">
            <a:avLst/>
          </a:prstGeom>
          <a:noFill/>
          <a:ln/>
        </p:spPr>
        <p:txBody>
          <a:bodyPr wrap="squar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High cost limits accessibility for rural youth.</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403033"/>
            <a:ext cx="5788819" cy="708779"/>
          </a:xfrm>
          <a:prstGeom prst="rect">
            <a:avLst/>
          </a:prstGeom>
          <a:noFill/>
          <a:ln/>
        </p:spPr>
        <p:txBody>
          <a:bodyPr wrap="none" lIns="0" tIns="0" rIns="0" bIns="0" rtlCol="0" anchor="t"/>
          <a:lstStyle/>
          <a:p>
            <a:pPr algn="l" indent="0" marL="0">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Milestones and Timeline</a:t>
            </a:r>
            <a:endParaRPr lang="en-US" sz="4450" dirty="0"/>
          </a:p>
        </p:txBody>
      </p:sp>
      <p:sp>
        <p:nvSpPr>
          <p:cNvPr id="4" name="Shape 1"/>
          <p:cNvSpPr/>
          <p:nvPr/>
        </p:nvSpPr>
        <p:spPr>
          <a:xfrm>
            <a:off x="6535341" y="2451973"/>
            <a:ext cx="30480" cy="4374475"/>
          </a:xfrm>
          <a:prstGeom prst="roundRect">
            <a:avLst>
              <a:gd name="adj" fmla="val 111628"/>
            </a:avLst>
          </a:prstGeom>
          <a:solidFill>
            <a:srgbClr val="D8D4D4"/>
          </a:solidFill>
          <a:ln/>
        </p:spPr>
      </p:sp>
      <p:sp>
        <p:nvSpPr>
          <p:cNvPr id="5" name="Shape 2"/>
          <p:cNvSpPr/>
          <p:nvPr/>
        </p:nvSpPr>
        <p:spPr>
          <a:xfrm>
            <a:off x="6760012" y="2947035"/>
            <a:ext cx="680442" cy="30480"/>
          </a:xfrm>
          <a:prstGeom prst="roundRect">
            <a:avLst>
              <a:gd name="adj" fmla="val 111628"/>
            </a:avLst>
          </a:prstGeom>
          <a:solidFill>
            <a:srgbClr val="D8D4D4"/>
          </a:solidFill>
          <a:ln/>
        </p:spPr>
      </p:sp>
      <p:sp>
        <p:nvSpPr>
          <p:cNvPr id="6" name="Shape 3"/>
          <p:cNvSpPr/>
          <p:nvPr/>
        </p:nvSpPr>
        <p:spPr>
          <a:xfrm>
            <a:off x="6280190" y="2707124"/>
            <a:ext cx="510302" cy="510302"/>
          </a:xfrm>
          <a:prstGeom prst="roundRect">
            <a:avLst>
              <a:gd name="adj" fmla="val 6667"/>
            </a:avLst>
          </a:prstGeom>
          <a:solidFill>
            <a:srgbClr val="F2EEEE"/>
          </a:solidFill>
          <a:ln/>
        </p:spPr>
      </p:sp>
      <p:sp>
        <p:nvSpPr>
          <p:cNvPr id="7" name="Text 4"/>
          <p:cNvSpPr/>
          <p:nvPr/>
        </p:nvSpPr>
        <p:spPr>
          <a:xfrm>
            <a:off x="6365260" y="2749629"/>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4C4C4D"/>
                </a:solidFill>
                <a:latin typeface="Crimson Pro Semi Bold" pitchFamily="34" charset="0"/>
                <a:ea typeface="Crimson Pro Semi Bold" pitchFamily="34" charset="-122"/>
                <a:cs typeface="Crimson Pro Semi Bold" pitchFamily="34" charset="-120"/>
              </a:rPr>
              <a:t>1</a:t>
            </a:r>
            <a:endParaRPr lang="en-US" sz="2650" dirty="0"/>
          </a:p>
        </p:txBody>
      </p:sp>
      <p:sp>
        <p:nvSpPr>
          <p:cNvPr id="8" name="Text 5"/>
          <p:cNvSpPr/>
          <p:nvPr/>
        </p:nvSpPr>
        <p:spPr>
          <a:xfrm>
            <a:off x="7669411" y="2678787"/>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Approvals</a:t>
            </a:r>
            <a:endParaRPr lang="en-US" sz="2200" dirty="0"/>
          </a:p>
        </p:txBody>
      </p:sp>
      <p:sp>
        <p:nvSpPr>
          <p:cNvPr id="9" name="Text 6"/>
          <p:cNvSpPr/>
          <p:nvPr/>
        </p:nvSpPr>
        <p:spPr>
          <a:xfrm>
            <a:off x="7669411" y="3169206"/>
            <a:ext cx="6167199" cy="362903"/>
          </a:xfrm>
          <a:prstGeom prst="rect">
            <a:avLst/>
          </a:prstGeom>
          <a:noFill/>
          <a:ln/>
        </p:spPr>
        <p:txBody>
          <a:bodyPr wrap="non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Secure client and stakeholder approvals.</a:t>
            </a:r>
            <a:endParaRPr lang="en-US" sz="1750" dirty="0"/>
          </a:p>
        </p:txBody>
      </p:sp>
      <p:sp>
        <p:nvSpPr>
          <p:cNvPr id="10" name="Shape 7"/>
          <p:cNvSpPr/>
          <p:nvPr/>
        </p:nvSpPr>
        <p:spPr>
          <a:xfrm>
            <a:off x="6760012" y="4480798"/>
            <a:ext cx="680442" cy="30480"/>
          </a:xfrm>
          <a:prstGeom prst="roundRect">
            <a:avLst>
              <a:gd name="adj" fmla="val 111628"/>
            </a:avLst>
          </a:prstGeom>
          <a:solidFill>
            <a:srgbClr val="D8D4D4"/>
          </a:solidFill>
          <a:ln/>
        </p:spPr>
      </p:sp>
      <p:sp>
        <p:nvSpPr>
          <p:cNvPr id="11" name="Shape 8"/>
          <p:cNvSpPr/>
          <p:nvPr/>
        </p:nvSpPr>
        <p:spPr>
          <a:xfrm>
            <a:off x="6280190" y="4240887"/>
            <a:ext cx="510302" cy="510302"/>
          </a:xfrm>
          <a:prstGeom prst="roundRect">
            <a:avLst>
              <a:gd name="adj" fmla="val 6667"/>
            </a:avLst>
          </a:prstGeom>
          <a:solidFill>
            <a:srgbClr val="F2EEEE"/>
          </a:solidFill>
          <a:ln/>
        </p:spPr>
      </p:sp>
      <p:sp>
        <p:nvSpPr>
          <p:cNvPr id="12" name="Text 9"/>
          <p:cNvSpPr/>
          <p:nvPr/>
        </p:nvSpPr>
        <p:spPr>
          <a:xfrm>
            <a:off x="6365260" y="4283393"/>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4C4C4D"/>
                </a:solidFill>
                <a:latin typeface="Crimson Pro Semi Bold" pitchFamily="34" charset="0"/>
                <a:ea typeface="Crimson Pro Semi Bold" pitchFamily="34" charset="-122"/>
                <a:cs typeface="Crimson Pro Semi Bold" pitchFamily="34" charset="-120"/>
              </a:rPr>
              <a:t>2</a:t>
            </a:r>
            <a:endParaRPr lang="en-US" sz="2650" dirty="0"/>
          </a:p>
        </p:txBody>
      </p:sp>
      <p:sp>
        <p:nvSpPr>
          <p:cNvPr id="13" name="Text 10"/>
          <p:cNvSpPr/>
          <p:nvPr/>
        </p:nvSpPr>
        <p:spPr>
          <a:xfrm>
            <a:off x="7669411" y="421255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Meetings</a:t>
            </a:r>
            <a:endParaRPr lang="en-US" sz="2200" dirty="0"/>
          </a:p>
        </p:txBody>
      </p:sp>
      <p:sp>
        <p:nvSpPr>
          <p:cNvPr id="14" name="Text 11"/>
          <p:cNvSpPr/>
          <p:nvPr/>
        </p:nvSpPr>
        <p:spPr>
          <a:xfrm>
            <a:off x="7669411" y="4702969"/>
            <a:ext cx="6167199" cy="362903"/>
          </a:xfrm>
          <a:prstGeom prst="rect">
            <a:avLst/>
          </a:prstGeom>
          <a:noFill/>
          <a:ln/>
        </p:spPr>
        <p:txBody>
          <a:bodyPr wrap="non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Schedule important meetings and presentations.</a:t>
            </a:r>
            <a:endParaRPr lang="en-US" sz="1750" dirty="0"/>
          </a:p>
        </p:txBody>
      </p:sp>
      <p:sp>
        <p:nvSpPr>
          <p:cNvPr id="15" name="Shape 12"/>
          <p:cNvSpPr/>
          <p:nvPr/>
        </p:nvSpPr>
        <p:spPr>
          <a:xfrm>
            <a:off x="6760012" y="6014561"/>
            <a:ext cx="680442" cy="30480"/>
          </a:xfrm>
          <a:prstGeom prst="roundRect">
            <a:avLst>
              <a:gd name="adj" fmla="val 111628"/>
            </a:avLst>
          </a:prstGeom>
          <a:solidFill>
            <a:srgbClr val="D8D4D4"/>
          </a:solidFill>
          <a:ln/>
        </p:spPr>
      </p:sp>
      <p:sp>
        <p:nvSpPr>
          <p:cNvPr id="16" name="Shape 13"/>
          <p:cNvSpPr/>
          <p:nvPr/>
        </p:nvSpPr>
        <p:spPr>
          <a:xfrm>
            <a:off x="6280190" y="5774650"/>
            <a:ext cx="510302" cy="510302"/>
          </a:xfrm>
          <a:prstGeom prst="roundRect">
            <a:avLst>
              <a:gd name="adj" fmla="val 6667"/>
            </a:avLst>
          </a:prstGeom>
          <a:solidFill>
            <a:srgbClr val="F2EEEE"/>
          </a:solidFill>
          <a:ln/>
        </p:spPr>
      </p:sp>
      <p:sp>
        <p:nvSpPr>
          <p:cNvPr id="17" name="Text 14"/>
          <p:cNvSpPr/>
          <p:nvPr/>
        </p:nvSpPr>
        <p:spPr>
          <a:xfrm>
            <a:off x="6365260" y="5817156"/>
            <a:ext cx="340162" cy="425291"/>
          </a:xfrm>
          <a:prstGeom prst="rect">
            <a:avLst/>
          </a:prstGeom>
          <a:noFill/>
          <a:ln/>
        </p:spPr>
        <p:txBody>
          <a:bodyPr wrap="none" lIns="0" tIns="0" rIns="0" bIns="0" rtlCol="0" anchor="t"/>
          <a:lstStyle/>
          <a:p>
            <a:pPr algn="ctr" indent="0" marL="0">
              <a:lnSpc>
                <a:spcPts val="2650"/>
              </a:lnSpc>
              <a:buNone/>
            </a:pPr>
            <a:r>
              <a:rPr lang="en-US" sz="2650" dirty="0">
                <a:solidFill>
                  <a:srgbClr val="4C4C4D"/>
                </a:solidFill>
                <a:latin typeface="Crimson Pro Semi Bold" pitchFamily="34" charset="0"/>
                <a:ea typeface="Crimson Pro Semi Bold" pitchFamily="34" charset="-122"/>
                <a:cs typeface="Crimson Pro Semi Bold" pitchFamily="34" charset="-120"/>
              </a:rPr>
              <a:t>3</a:t>
            </a:r>
            <a:endParaRPr lang="en-US" sz="2650" dirty="0"/>
          </a:p>
        </p:txBody>
      </p:sp>
      <p:sp>
        <p:nvSpPr>
          <p:cNvPr id="18" name="Text 15"/>
          <p:cNvSpPr/>
          <p:nvPr/>
        </p:nvSpPr>
        <p:spPr>
          <a:xfrm>
            <a:off x="7669411" y="574631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Key Dates</a:t>
            </a:r>
            <a:endParaRPr lang="en-US" sz="2200" dirty="0"/>
          </a:p>
        </p:txBody>
      </p:sp>
      <p:sp>
        <p:nvSpPr>
          <p:cNvPr id="19" name="Text 16"/>
          <p:cNvSpPr/>
          <p:nvPr/>
        </p:nvSpPr>
        <p:spPr>
          <a:xfrm>
            <a:off x="7669411" y="6236732"/>
            <a:ext cx="6167199" cy="362903"/>
          </a:xfrm>
          <a:prstGeom prst="rect">
            <a:avLst/>
          </a:prstGeom>
          <a:noFill/>
          <a:ln/>
        </p:spPr>
        <p:txBody>
          <a:bodyPr wrap="non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Consider key dates or outages impacting timeline.</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29590" y="417552"/>
            <a:ext cx="3783092" cy="472797"/>
          </a:xfrm>
          <a:prstGeom prst="rect">
            <a:avLst/>
          </a:prstGeom>
          <a:noFill/>
          <a:ln/>
        </p:spPr>
        <p:txBody>
          <a:bodyPr wrap="none" lIns="0" tIns="0" rIns="0" bIns="0" rtlCol="0" anchor="t"/>
          <a:lstStyle/>
          <a:p>
            <a:pPr algn="l" indent="0" marL="0">
              <a:lnSpc>
                <a:spcPts val="3700"/>
              </a:lnSpc>
              <a:buNone/>
            </a:pPr>
            <a:r>
              <a:rPr lang="en-US" sz="2950" dirty="0">
                <a:solidFill>
                  <a:srgbClr val="152D47"/>
                </a:solidFill>
                <a:latin typeface="Crimson Pro Semi Bold" pitchFamily="34" charset="0"/>
                <a:ea typeface="Crimson Pro Semi Bold" pitchFamily="34" charset="-122"/>
                <a:cs typeface="Crimson Pro Semi Bold" pitchFamily="34" charset="-120"/>
              </a:rPr>
              <a:t>Budget Overview</a:t>
            </a:r>
            <a:endParaRPr lang="en-US" sz="2950" dirty="0"/>
          </a:p>
        </p:txBody>
      </p:sp>
      <p:sp>
        <p:nvSpPr>
          <p:cNvPr id="4" name="Text 1"/>
          <p:cNvSpPr/>
          <p:nvPr/>
        </p:nvSpPr>
        <p:spPr>
          <a:xfrm>
            <a:off x="529590" y="1192887"/>
            <a:ext cx="8084820" cy="499348"/>
          </a:xfrm>
          <a:prstGeom prst="rect">
            <a:avLst/>
          </a:prstGeom>
          <a:noFill/>
          <a:ln/>
        </p:spPr>
        <p:txBody>
          <a:bodyPr wrap="none" lIns="0" tIns="0" rIns="0" bIns="0" rtlCol="0" anchor="t"/>
          <a:lstStyle/>
          <a:p>
            <a:pPr algn="ctr" indent="0" marL="0">
              <a:lnSpc>
                <a:spcPts val="3900"/>
              </a:lnSpc>
              <a:buNone/>
            </a:pPr>
            <a:r>
              <a:rPr lang="en-US" sz="3900" dirty="0">
                <a:solidFill>
                  <a:srgbClr val="4C4C4D"/>
                </a:solidFill>
                <a:latin typeface="Crimson Pro Semi Bold" pitchFamily="34" charset="0"/>
                <a:ea typeface="Crimson Pro Semi Bold" pitchFamily="34" charset="-122"/>
                <a:cs typeface="Crimson Pro Semi Bold" pitchFamily="34" charset="-120"/>
              </a:rPr>
              <a:t>100K</a:t>
            </a:r>
            <a:endParaRPr lang="en-US" sz="3900" dirty="0"/>
          </a:p>
        </p:txBody>
      </p:sp>
      <p:sp>
        <p:nvSpPr>
          <p:cNvPr id="5" name="Text 2"/>
          <p:cNvSpPr/>
          <p:nvPr/>
        </p:nvSpPr>
        <p:spPr>
          <a:xfrm>
            <a:off x="3626168" y="1881307"/>
            <a:ext cx="1891546" cy="236458"/>
          </a:xfrm>
          <a:prstGeom prst="rect">
            <a:avLst/>
          </a:prstGeom>
          <a:noFill/>
          <a:ln/>
        </p:spPr>
        <p:txBody>
          <a:bodyPr wrap="none" lIns="0" tIns="0" rIns="0" bIns="0" rtlCol="0" anchor="t"/>
          <a:lstStyle/>
          <a:p>
            <a:pPr algn="ctr" indent="0" marL="0">
              <a:lnSpc>
                <a:spcPts val="1850"/>
              </a:lnSpc>
              <a:buNone/>
            </a:pPr>
            <a:r>
              <a:rPr lang="en-US" sz="1450" dirty="0">
                <a:solidFill>
                  <a:srgbClr val="4C4C4D"/>
                </a:solidFill>
                <a:latin typeface="Crimson Pro Semi Bold" pitchFamily="34" charset="0"/>
                <a:ea typeface="Crimson Pro Semi Bold" pitchFamily="34" charset="-122"/>
                <a:cs typeface="Crimson Pro Semi Bold" pitchFamily="34" charset="-120"/>
              </a:rPr>
              <a:t>Setup Costs</a:t>
            </a:r>
            <a:endParaRPr lang="en-US" sz="1450" dirty="0"/>
          </a:p>
        </p:txBody>
      </p:sp>
      <p:sp>
        <p:nvSpPr>
          <p:cNvPr id="6" name="Text 3"/>
          <p:cNvSpPr/>
          <p:nvPr/>
        </p:nvSpPr>
        <p:spPr>
          <a:xfrm>
            <a:off x="529590" y="2208490"/>
            <a:ext cx="8084820" cy="242054"/>
          </a:xfrm>
          <a:prstGeom prst="rect">
            <a:avLst/>
          </a:prstGeom>
          <a:noFill/>
          <a:ln/>
        </p:spPr>
        <p:txBody>
          <a:bodyPr wrap="none" lIns="0" tIns="0" rIns="0" bIns="0" rtlCol="0" anchor="t"/>
          <a:lstStyle/>
          <a:p>
            <a:pPr algn="ctr" indent="0" marL="0">
              <a:lnSpc>
                <a:spcPts val="1900"/>
              </a:lnSpc>
              <a:buNone/>
            </a:pPr>
            <a:r>
              <a:rPr lang="en-US" sz="1150" dirty="0">
                <a:solidFill>
                  <a:srgbClr val="4C4C4D"/>
                </a:solidFill>
                <a:latin typeface="Heebo" pitchFamily="34" charset="0"/>
                <a:ea typeface="Heebo" pitchFamily="34" charset="-122"/>
                <a:cs typeface="Heebo" pitchFamily="34" charset="-120"/>
              </a:rPr>
              <a:t>Initial investments for equipment and premises.</a:t>
            </a:r>
            <a:endParaRPr lang="en-US" sz="1150" dirty="0"/>
          </a:p>
        </p:txBody>
      </p:sp>
      <p:sp>
        <p:nvSpPr>
          <p:cNvPr id="7" name="Text 4"/>
          <p:cNvSpPr/>
          <p:nvPr/>
        </p:nvSpPr>
        <p:spPr>
          <a:xfrm>
            <a:off x="529590" y="2980015"/>
            <a:ext cx="8084820" cy="499348"/>
          </a:xfrm>
          <a:prstGeom prst="rect">
            <a:avLst/>
          </a:prstGeom>
          <a:noFill/>
          <a:ln/>
        </p:spPr>
        <p:txBody>
          <a:bodyPr wrap="none" lIns="0" tIns="0" rIns="0" bIns="0" rtlCol="0" anchor="t"/>
          <a:lstStyle/>
          <a:p>
            <a:pPr algn="ctr" indent="0" marL="0">
              <a:lnSpc>
                <a:spcPts val="3900"/>
              </a:lnSpc>
              <a:buNone/>
            </a:pPr>
            <a:r>
              <a:rPr lang="en-US" sz="3900" dirty="0">
                <a:solidFill>
                  <a:srgbClr val="4C4C4D"/>
                </a:solidFill>
                <a:latin typeface="Crimson Pro Semi Bold" pitchFamily="34" charset="0"/>
                <a:ea typeface="Crimson Pro Semi Bold" pitchFamily="34" charset="-122"/>
                <a:cs typeface="Crimson Pro Semi Bold" pitchFamily="34" charset="-120"/>
              </a:rPr>
              <a:t>180K</a:t>
            </a:r>
            <a:endParaRPr lang="en-US" sz="3900" dirty="0"/>
          </a:p>
        </p:txBody>
      </p:sp>
      <p:sp>
        <p:nvSpPr>
          <p:cNvPr id="8" name="Text 5"/>
          <p:cNvSpPr/>
          <p:nvPr/>
        </p:nvSpPr>
        <p:spPr>
          <a:xfrm>
            <a:off x="3626168" y="3668435"/>
            <a:ext cx="1891546" cy="236458"/>
          </a:xfrm>
          <a:prstGeom prst="rect">
            <a:avLst/>
          </a:prstGeom>
          <a:noFill/>
          <a:ln/>
        </p:spPr>
        <p:txBody>
          <a:bodyPr wrap="none" lIns="0" tIns="0" rIns="0" bIns="0" rtlCol="0" anchor="t"/>
          <a:lstStyle/>
          <a:p>
            <a:pPr algn="ctr" indent="0" marL="0">
              <a:lnSpc>
                <a:spcPts val="1850"/>
              </a:lnSpc>
              <a:buNone/>
            </a:pPr>
            <a:r>
              <a:rPr lang="en-US" sz="1450" dirty="0">
                <a:solidFill>
                  <a:srgbClr val="4C4C4D"/>
                </a:solidFill>
                <a:latin typeface="Crimson Pro Semi Bold" pitchFamily="34" charset="0"/>
                <a:ea typeface="Crimson Pro Semi Bold" pitchFamily="34" charset="-122"/>
                <a:cs typeface="Crimson Pro Semi Bold" pitchFamily="34" charset="-120"/>
              </a:rPr>
              <a:t>Running Costs</a:t>
            </a:r>
            <a:endParaRPr lang="en-US" sz="1450" dirty="0"/>
          </a:p>
        </p:txBody>
      </p:sp>
      <p:sp>
        <p:nvSpPr>
          <p:cNvPr id="9" name="Text 6"/>
          <p:cNvSpPr/>
          <p:nvPr/>
        </p:nvSpPr>
        <p:spPr>
          <a:xfrm>
            <a:off x="529590" y="3995618"/>
            <a:ext cx="8084820" cy="242054"/>
          </a:xfrm>
          <a:prstGeom prst="rect">
            <a:avLst/>
          </a:prstGeom>
          <a:noFill/>
          <a:ln/>
        </p:spPr>
        <p:txBody>
          <a:bodyPr wrap="none" lIns="0" tIns="0" rIns="0" bIns="0" rtlCol="0" anchor="t"/>
          <a:lstStyle/>
          <a:p>
            <a:pPr algn="ctr" indent="0" marL="0">
              <a:lnSpc>
                <a:spcPts val="1900"/>
              </a:lnSpc>
              <a:buNone/>
            </a:pPr>
            <a:r>
              <a:rPr lang="en-US" sz="1150" dirty="0">
                <a:solidFill>
                  <a:srgbClr val="4C4C4D"/>
                </a:solidFill>
                <a:latin typeface="Heebo" pitchFamily="34" charset="0"/>
                <a:ea typeface="Heebo" pitchFamily="34" charset="-122"/>
                <a:cs typeface="Heebo" pitchFamily="34" charset="-120"/>
              </a:rPr>
              <a:t>Ongoing expenses like rent and marketing.</a:t>
            </a:r>
            <a:endParaRPr lang="en-US" sz="1150" dirty="0"/>
          </a:p>
        </p:txBody>
      </p:sp>
      <p:sp>
        <p:nvSpPr>
          <p:cNvPr id="10" name="Text 7"/>
          <p:cNvSpPr/>
          <p:nvPr/>
        </p:nvSpPr>
        <p:spPr>
          <a:xfrm>
            <a:off x="529590" y="4767143"/>
            <a:ext cx="8084820" cy="499348"/>
          </a:xfrm>
          <a:prstGeom prst="rect">
            <a:avLst/>
          </a:prstGeom>
          <a:noFill/>
          <a:ln/>
        </p:spPr>
        <p:txBody>
          <a:bodyPr wrap="none" lIns="0" tIns="0" rIns="0" bIns="0" rtlCol="0" anchor="t"/>
          <a:lstStyle/>
          <a:p>
            <a:pPr algn="ctr" indent="0" marL="0">
              <a:lnSpc>
                <a:spcPts val="3900"/>
              </a:lnSpc>
              <a:buNone/>
            </a:pPr>
            <a:r>
              <a:rPr lang="en-US" sz="3900" dirty="0">
                <a:solidFill>
                  <a:srgbClr val="4C4C4D"/>
                </a:solidFill>
                <a:latin typeface="Crimson Pro Semi Bold" pitchFamily="34" charset="0"/>
                <a:ea typeface="Crimson Pro Semi Bold" pitchFamily="34" charset="-122"/>
                <a:cs typeface="Crimson Pro Semi Bold" pitchFamily="34" charset="-120"/>
              </a:rPr>
              <a:t>500K</a:t>
            </a:r>
            <a:endParaRPr lang="en-US" sz="3900" dirty="0"/>
          </a:p>
        </p:txBody>
      </p:sp>
      <p:sp>
        <p:nvSpPr>
          <p:cNvPr id="11" name="Text 8"/>
          <p:cNvSpPr/>
          <p:nvPr/>
        </p:nvSpPr>
        <p:spPr>
          <a:xfrm>
            <a:off x="3626168" y="5455563"/>
            <a:ext cx="1891546" cy="236458"/>
          </a:xfrm>
          <a:prstGeom prst="rect">
            <a:avLst/>
          </a:prstGeom>
          <a:noFill/>
          <a:ln/>
        </p:spPr>
        <p:txBody>
          <a:bodyPr wrap="none" lIns="0" tIns="0" rIns="0" bIns="0" rtlCol="0" anchor="t"/>
          <a:lstStyle/>
          <a:p>
            <a:pPr algn="ctr" indent="0" marL="0">
              <a:lnSpc>
                <a:spcPts val="1850"/>
              </a:lnSpc>
              <a:buNone/>
            </a:pPr>
            <a:r>
              <a:rPr lang="en-US" sz="1450" dirty="0">
                <a:solidFill>
                  <a:srgbClr val="4C4C4D"/>
                </a:solidFill>
                <a:latin typeface="Crimson Pro Semi Bold" pitchFamily="34" charset="0"/>
                <a:ea typeface="Crimson Pro Semi Bold" pitchFamily="34" charset="-122"/>
                <a:cs typeface="Crimson Pro Semi Bold" pitchFamily="34" charset="-120"/>
              </a:rPr>
              <a:t>Total Costs</a:t>
            </a:r>
            <a:endParaRPr lang="en-US" sz="1450" dirty="0"/>
          </a:p>
        </p:txBody>
      </p:sp>
      <p:sp>
        <p:nvSpPr>
          <p:cNvPr id="12" name="Text 9"/>
          <p:cNvSpPr/>
          <p:nvPr/>
        </p:nvSpPr>
        <p:spPr>
          <a:xfrm>
            <a:off x="529590" y="5782747"/>
            <a:ext cx="8084820" cy="242054"/>
          </a:xfrm>
          <a:prstGeom prst="rect">
            <a:avLst/>
          </a:prstGeom>
          <a:noFill/>
          <a:ln/>
        </p:spPr>
        <p:txBody>
          <a:bodyPr wrap="none" lIns="0" tIns="0" rIns="0" bIns="0" rtlCol="0" anchor="t"/>
          <a:lstStyle/>
          <a:p>
            <a:pPr algn="ctr" indent="0" marL="0">
              <a:lnSpc>
                <a:spcPts val="1900"/>
              </a:lnSpc>
              <a:buNone/>
            </a:pPr>
            <a:r>
              <a:rPr lang="en-US" sz="1150" dirty="0">
                <a:solidFill>
                  <a:srgbClr val="4C4C4D"/>
                </a:solidFill>
                <a:latin typeface="Heebo" pitchFamily="34" charset="0"/>
                <a:ea typeface="Heebo" pitchFamily="34" charset="-122"/>
                <a:cs typeface="Heebo" pitchFamily="34" charset="-120"/>
              </a:rPr>
              <a:t>Combined setup and running costs.</a:t>
            </a:r>
            <a:endParaRPr lang="en-US" sz="1150" dirty="0"/>
          </a:p>
        </p:txBody>
      </p:sp>
      <p:sp>
        <p:nvSpPr>
          <p:cNvPr id="13" name="Text 10"/>
          <p:cNvSpPr/>
          <p:nvPr/>
        </p:nvSpPr>
        <p:spPr>
          <a:xfrm>
            <a:off x="529590" y="6554272"/>
            <a:ext cx="8084820" cy="499348"/>
          </a:xfrm>
          <a:prstGeom prst="rect">
            <a:avLst/>
          </a:prstGeom>
          <a:noFill/>
          <a:ln/>
        </p:spPr>
        <p:txBody>
          <a:bodyPr wrap="none" lIns="0" tIns="0" rIns="0" bIns="0" rtlCol="0" anchor="t"/>
          <a:lstStyle/>
          <a:p>
            <a:pPr algn="ctr" indent="0" marL="0">
              <a:lnSpc>
                <a:spcPts val="3900"/>
              </a:lnSpc>
              <a:buNone/>
            </a:pPr>
            <a:r>
              <a:rPr lang="en-US" sz="3900" dirty="0">
                <a:solidFill>
                  <a:srgbClr val="4C4C4D"/>
                </a:solidFill>
                <a:latin typeface="Crimson Pro Semi Bold" pitchFamily="34" charset="0"/>
                <a:ea typeface="Crimson Pro Semi Bold" pitchFamily="34" charset="-122"/>
                <a:cs typeface="Crimson Pro Semi Bold" pitchFamily="34" charset="-120"/>
              </a:rPr>
              <a:t>2,5M</a:t>
            </a:r>
            <a:endParaRPr lang="en-US" sz="3900" dirty="0"/>
          </a:p>
        </p:txBody>
      </p:sp>
      <p:sp>
        <p:nvSpPr>
          <p:cNvPr id="14" name="Text 11"/>
          <p:cNvSpPr/>
          <p:nvPr/>
        </p:nvSpPr>
        <p:spPr>
          <a:xfrm>
            <a:off x="3626168" y="7242691"/>
            <a:ext cx="1891546" cy="236458"/>
          </a:xfrm>
          <a:prstGeom prst="rect">
            <a:avLst/>
          </a:prstGeom>
          <a:noFill/>
          <a:ln/>
        </p:spPr>
        <p:txBody>
          <a:bodyPr wrap="none" lIns="0" tIns="0" rIns="0" bIns="0" rtlCol="0" anchor="t"/>
          <a:lstStyle/>
          <a:p>
            <a:pPr algn="ctr" indent="0" marL="0">
              <a:lnSpc>
                <a:spcPts val="1850"/>
              </a:lnSpc>
              <a:buNone/>
            </a:pPr>
            <a:r>
              <a:rPr lang="en-US" sz="1450" dirty="0">
                <a:solidFill>
                  <a:srgbClr val="4C4C4D"/>
                </a:solidFill>
                <a:latin typeface="Crimson Pro Semi Bold" pitchFamily="34" charset="0"/>
                <a:ea typeface="Crimson Pro Semi Bold" pitchFamily="34" charset="-122"/>
                <a:cs typeface="Crimson Pro Semi Bold" pitchFamily="34" charset="-120"/>
              </a:rPr>
              <a:t>Income</a:t>
            </a:r>
            <a:endParaRPr lang="en-US" sz="1450" dirty="0"/>
          </a:p>
        </p:txBody>
      </p:sp>
      <p:sp>
        <p:nvSpPr>
          <p:cNvPr id="15" name="Text 12"/>
          <p:cNvSpPr/>
          <p:nvPr/>
        </p:nvSpPr>
        <p:spPr>
          <a:xfrm>
            <a:off x="529590" y="7569875"/>
            <a:ext cx="8084820" cy="242054"/>
          </a:xfrm>
          <a:prstGeom prst="rect">
            <a:avLst/>
          </a:prstGeom>
          <a:noFill/>
          <a:ln/>
        </p:spPr>
        <p:txBody>
          <a:bodyPr wrap="none" lIns="0" tIns="0" rIns="0" bIns="0" rtlCol="0" anchor="t"/>
          <a:lstStyle/>
          <a:p>
            <a:pPr algn="ctr" indent="0" marL="0">
              <a:lnSpc>
                <a:spcPts val="1900"/>
              </a:lnSpc>
              <a:buNone/>
            </a:pPr>
            <a:r>
              <a:rPr lang="en-US" sz="1150" dirty="0">
                <a:solidFill>
                  <a:srgbClr val="4C4C4D"/>
                </a:solidFill>
                <a:latin typeface="Heebo" pitchFamily="34" charset="0"/>
                <a:ea typeface="Heebo" pitchFamily="34" charset="-122"/>
                <a:cs typeface="Heebo" pitchFamily="34" charset="-120"/>
              </a:rPr>
              <a:t>Projected revenue from sales and services.</a:t>
            </a:r>
            <a:endParaRPr lang="en-US" sz="11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472321" y="371118"/>
            <a:ext cx="3373993" cy="421719"/>
          </a:xfrm>
          <a:prstGeom prst="rect">
            <a:avLst/>
          </a:prstGeom>
          <a:noFill/>
          <a:ln/>
        </p:spPr>
        <p:txBody>
          <a:bodyPr wrap="none" lIns="0" tIns="0" rIns="0" bIns="0" rtlCol="0" anchor="t"/>
          <a:lstStyle/>
          <a:p>
            <a:pPr algn="l" indent="0" marL="0">
              <a:lnSpc>
                <a:spcPts val="3300"/>
              </a:lnSpc>
              <a:buNone/>
            </a:pPr>
            <a:r>
              <a:rPr lang="en-US" sz="2650" dirty="0">
                <a:solidFill>
                  <a:srgbClr val="152D47"/>
                </a:solidFill>
                <a:latin typeface="Crimson Pro Semi Bold" pitchFamily="34" charset="0"/>
                <a:ea typeface="Crimson Pro Semi Bold" pitchFamily="34" charset="-122"/>
                <a:cs typeface="Crimson Pro Semi Bold" pitchFamily="34" charset="-120"/>
              </a:rPr>
              <a:t>Meet the Team</a:t>
            </a:r>
            <a:endParaRPr lang="en-US" sz="2650" dirty="0"/>
          </a:p>
        </p:txBody>
      </p:sp>
      <p:pic>
        <p:nvPicPr>
          <p:cNvPr id="3" name="Image 0" descr="preencoded.png">    </p:cNvPr>
          <p:cNvPicPr>
            <a:picLocks noChangeAspect="1"/>
          </p:cNvPicPr>
          <p:nvPr/>
        </p:nvPicPr>
        <p:blipFill>
          <a:blip r:embed="rId1"/>
          <a:stretch>
            <a:fillRect/>
          </a:stretch>
        </p:blipFill>
        <p:spPr>
          <a:xfrm>
            <a:off x="472321" y="1062752"/>
            <a:ext cx="4426982" cy="2736056"/>
          </a:xfrm>
          <a:prstGeom prst="rect">
            <a:avLst/>
          </a:prstGeom>
        </p:spPr>
      </p:pic>
      <p:sp>
        <p:nvSpPr>
          <p:cNvPr id="4" name="Text 1"/>
          <p:cNvSpPr/>
          <p:nvPr/>
        </p:nvSpPr>
        <p:spPr>
          <a:xfrm>
            <a:off x="472321" y="3967401"/>
            <a:ext cx="1686997" cy="210860"/>
          </a:xfrm>
          <a:prstGeom prst="rect">
            <a:avLst/>
          </a:prstGeom>
          <a:noFill/>
          <a:ln/>
        </p:spPr>
        <p:txBody>
          <a:bodyPr wrap="none" lIns="0" tIns="0" rIns="0" bIns="0" rtlCol="0" anchor="t"/>
          <a:lstStyle/>
          <a:p>
            <a:pPr algn="l" indent="0" marL="0">
              <a:lnSpc>
                <a:spcPts val="1650"/>
              </a:lnSpc>
              <a:buNone/>
            </a:pPr>
            <a:r>
              <a:rPr lang="en-US" sz="1300" dirty="0">
                <a:solidFill>
                  <a:srgbClr val="4C4C4D"/>
                </a:solidFill>
                <a:latin typeface="Crimson Pro Semi Bold" pitchFamily="34" charset="0"/>
                <a:ea typeface="Crimson Pro Semi Bold" pitchFamily="34" charset="-122"/>
                <a:cs typeface="Crimson Pro Semi Bold" pitchFamily="34" charset="-120"/>
              </a:rPr>
              <a:t>Venessa Cameron</a:t>
            </a:r>
            <a:endParaRPr lang="en-US" sz="1300" dirty="0"/>
          </a:p>
        </p:txBody>
      </p:sp>
      <p:sp>
        <p:nvSpPr>
          <p:cNvPr id="5" name="Text 2"/>
          <p:cNvSpPr/>
          <p:nvPr/>
        </p:nvSpPr>
        <p:spPr>
          <a:xfrm>
            <a:off x="472321" y="4259223"/>
            <a:ext cx="4426982" cy="21597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Psychologist, psychiatric, and counselling expert</a:t>
            </a:r>
            <a:endParaRPr lang="en-US" sz="1050" dirty="0"/>
          </a:p>
        </p:txBody>
      </p:sp>
      <p:sp>
        <p:nvSpPr>
          <p:cNvPr id="6" name="Text 3"/>
          <p:cNvSpPr/>
          <p:nvPr/>
        </p:nvSpPr>
        <p:spPr>
          <a:xfrm>
            <a:off x="472321" y="4556165"/>
            <a:ext cx="4426982" cy="215979"/>
          </a:xfrm>
          <a:prstGeom prst="rect">
            <a:avLst/>
          </a:prstGeom>
          <a:noFill/>
          <a:ln/>
        </p:spPr>
        <p:txBody>
          <a:bodyPr wrap="none" lIns="0" tIns="0" rIns="0" bIns="0" rtlCol="0" anchor="t"/>
          <a:lstStyle/>
          <a:p>
            <a:pPr algn="l" indent="0" marL="0">
              <a:lnSpc>
                <a:spcPts val="1700"/>
              </a:lnSpc>
              <a:buNone/>
            </a:pPr>
            <a:endParaRPr lang="en-US" sz="1050" dirty="0"/>
          </a:p>
        </p:txBody>
      </p:sp>
      <p:sp>
        <p:nvSpPr>
          <p:cNvPr id="7" name="Text 4"/>
          <p:cNvSpPr/>
          <p:nvPr/>
        </p:nvSpPr>
        <p:spPr>
          <a:xfrm>
            <a:off x="472321" y="4853107"/>
            <a:ext cx="4426982" cy="215979"/>
          </a:xfrm>
          <a:prstGeom prst="rect">
            <a:avLst/>
          </a:prstGeom>
          <a:noFill/>
          <a:ln/>
        </p:spPr>
        <p:txBody>
          <a:bodyPr wrap="none" lIns="0" tIns="0" rIns="0" bIns="0" rtlCol="0" anchor="t"/>
          <a:lstStyle/>
          <a:p>
            <a:pPr algn="l" indent="0" marL="0">
              <a:lnSpc>
                <a:spcPts val="1700"/>
              </a:lnSpc>
              <a:buNone/>
            </a:pPr>
            <a:endParaRPr lang="en-US" sz="1050" dirty="0"/>
          </a:p>
        </p:txBody>
      </p:sp>
      <p:pic>
        <p:nvPicPr>
          <p:cNvPr id="8" name="Image 1" descr="preencoded.png">    </p:cNvPr>
          <p:cNvPicPr>
            <a:picLocks noChangeAspect="1"/>
          </p:cNvPicPr>
          <p:nvPr/>
        </p:nvPicPr>
        <p:blipFill>
          <a:blip r:embed="rId2"/>
          <a:stretch>
            <a:fillRect/>
          </a:stretch>
        </p:blipFill>
        <p:spPr>
          <a:xfrm>
            <a:off x="5101709" y="1062752"/>
            <a:ext cx="4426982" cy="2736056"/>
          </a:xfrm>
          <a:prstGeom prst="rect">
            <a:avLst/>
          </a:prstGeom>
        </p:spPr>
      </p:pic>
      <p:sp>
        <p:nvSpPr>
          <p:cNvPr id="9" name="Text 5"/>
          <p:cNvSpPr/>
          <p:nvPr/>
        </p:nvSpPr>
        <p:spPr>
          <a:xfrm>
            <a:off x="5101709" y="3967401"/>
            <a:ext cx="1686997" cy="210860"/>
          </a:xfrm>
          <a:prstGeom prst="rect">
            <a:avLst/>
          </a:prstGeom>
          <a:noFill/>
          <a:ln/>
        </p:spPr>
        <p:txBody>
          <a:bodyPr wrap="none" lIns="0" tIns="0" rIns="0" bIns="0" rtlCol="0" anchor="t"/>
          <a:lstStyle/>
          <a:p>
            <a:pPr algn="l" indent="0" marL="0">
              <a:lnSpc>
                <a:spcPts val="1650"/>
              </a:lnSpc>
              <a:buNone/>
            </a:pPr>
            <a:r>
              <a:rPr lang="en-US" sz="1300" dirty="0">
                <a:solidFill>
                  <a:srgbClr val="4C4C4D"/>
                </a:solidFill>
                <a:latin typeface="Crimson Pro Semi Bold" pitchFamily="34" charset="0"/>
                <a:ea typeface="Crimson Pro Semi Bold" pitchFamily="34" charset="-122"/>
                <a:cs typeface="Crimson Pro Semi Bold" pitchFamily="34" charset="-120"/>
              </a:rPr>
              <a:t>Dr. Mark Williams</a:t>
            </a:r>
            <a:endParaRPr lang="en-US" sz="1300" dirty="0"/>
          </a:p>
        </p:txBody>
      </p:sp>
      <p:sp>
        <p:nvSpPr>
          <p:cNvPr id="10" name="Text 6"/>
          <p:cNvSpPr/>
          <p:nvPr/>
        </p:nvSpPr>
        <p:spPr>
          <a:xfrm>
            <a:off x="5101709" y="4259223"/>
            <a:ext cx="4426982" cy="21597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Doctor</a:t>
            </a:r>
            <a:endParaRPr lang="en-US" sz="1050" dirty="0"/>
          </a:p>
        </p:txBody>
      </p:sp>
      <p:pic>
        <p:nvPicPr>
          <p:cNvPr id="11" name="Image 2" descr="preencoded.png">    </p:cNvPr>
          <p:cNvPicPr>
            <a:picLocks noChangeAspect="1"/>
          </p:cNvPicPr>
          <p:nvPr/>
        </p:nvPicPr>
        <p:blipFill>
          <a:blip r:embed="rId3"/>
          <a:stretch>
            <a:fillRect/>
          </a:stretch>
        </p:blipFill>
        <p:spPr>
          <a:xfrm>
            <a:off x="9731097" y="1062752"/>
            <a:ext cx="4426982" cy="2736056"/>
          </a:xfrm>
          <a:prstGeom prst="rect">
            <a:avLst/>
          </a:prstGeom>
        </p:spPr>
      </p:pic>
      <p:sp>
        <p:nvSpPr>
          <p:cNvPr id="12" name="Text 7"/>
          <p:cNvSpPr/>
          <p:nvPr/>
        </p:nvSpPr>
        <p:spPr>
          <a:xfrm>
            <a:off x="9731097" y="3967401"/>
            <a:ext cx="1686997" cy="210860"/>
          </a:xfrm>
          <a:prstGeom prst="rect">
            <a:avLst/>
          </a:prstGeom>
          <a:noFill/>
          <a:ln/>
        </p:spPr>
        <p:txBody>
          <a:bodyPr wrap="none" lIns="0" tIns="0" rIns="0" bIns="0" rtlCol="0" anchor="t"/>
          <a:lstStyle/>
          <a:p>
            <a:pPr algn="l" indent="0" marL="0">
              <a:lnSpc>
                <a:spcPts val="1650"/>
              </a:lnSpc>
              <a:buNone/>
            </a:pPr>
            <a:r>
              <a:rPr lang="en-US" sz="1300" dirty="0">
                <a:solidFill>
                  <a:srgbClr val="4C4C4D"/>
                </a:solidFill>
                <a:latin typeface="Crimson Pro Semi Bold" pitchFamily="34" charset="0"/>
                <a:ea typeface="Crimson Pro Semi Bold" pitchFamily="34" charset="-122"/>
                <a:cs typeface="Crimson Pro Semi Bold" pitchFamily="34" charset="-120"/>
              </a:rPr>
              <a:t>Ms. Candice Anderson</a:t>
            </a:r>
            <a:endParaRPr lang="en-US" sz="1300" dirty="0"/>
          </a:p>
        </p:txBody>
      </p:sp>
      <p:sp>
        <p:nvSpPr>
          <p:cNvPr id="13" name="Text 8"/>
          <p:cNvSpPr/>
          <p:nvPr/>
        </p:nvSpPr>
        <p:spPr>
          <a:xfrm>
            <a:off x="9731097" y="4259223"/>
            <a:ext cx="4426982" cy="21597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Nurse</a:t>
            </a:r>
            <a:endParaRPr lang="en-US" sz="1050" dirty="0"/>
          </a:p>
        </p:txBody>
      </p:sp>
      <p:sp>
        <p:nvSpPr>
          <p:cNvPr id="14" name="Text 9"/>
          <p:cNvSpPr/>
          <p:nvPr/>
        </p:nvSpPr>
        <p:spPr>
          <a:xfrm>
            <a:off x="472321" y="5220891"/>
            <a:ext cx="13685758" cy="215979"/>
          </a:xfrm>
          <a:prstGeom prst="rect">
            <a:avLst/>
          </a:prstGeom>
          <a:noFill/>
          <a:ln/>
        </p:spPr>
        <p:txBody>
          <a:bodyPr wrap="none" lIns="0" tIns="0" rIns="0" bIns="0" rtlCol="0" anchor="t"/>
          <a:lstStyle/>
          <a:p>
            <a:pPr algn="l" indent="0" marL="0">
              <a:lnSpc>
                <a:spcPts val="1700"/>
              </a:lnSpc>
              <a:buNone/>
            </a:pPr>
            <a:r>
              <a:rPr lang="en-US" sz="1050" dirty="0">
                <a:solidFill>
                  <a:srgbClr val="4C4C4D"/>
                </a:solidFill>
                <a:latin typeface="Heebo" pitchFamily="34" charset="0"/>
                <a:ea typeface="Heebo" pitchFamily="34" charset="-122"/>
                <a:cs typeface="Heebo" pitchFamily="34" charset="-120"/>
              </a:rPr>
              <a:t>Our team brings diverse skills and experience to drive success. We are committed to delivering innovative solutions and exceeding expectations.</a:t>
            </a:r>
            <a:endParaRPr lang="en-US" sz="1050" dirty="0"/>
          </a:p>
        </p:txBody>
      </p:sp>
      <p:sp>
        <p:nvSpPr>
          <p:cNvPr id="15" name="Text 10"/>
          <p:cNvSpPr/>
          <p:nvPr/>
        </p:nvSpPr>
        <p:spPr>
          <a:xfrm>
            <a:off x="472321" y="5588675"/>
            <a:ext cx="13685758" cy="215979"/>
          </a:xfrm>
          <a:prstGeom prst="rect">
            <a:avLst/>
          </a:prstGeom>
          <a:noFill/>
          <a:ln/>
        </p:spPr>
        <p:txBody>
          <a:bodyPr wrap="none" lIns="0" tIns="0" rIns="0" bIns="0" rtlCol="0" anchor="t"/>
          <a:lstStyle/>
          <a:p>
            <a:pPr algn="l" indent="0" marL="0">
              <a:lnSpc>
                <a:spcPts val="1700"/>
              </a:lnSpc>
              <a:buNone/>
            </a:pPr>
            <a:endParaRPr lang="en-US" sz="1050" dirty="0"/>
          </a:p>
        </p:txBody>
      </p:sp>
      <p:pic>
        <p:nvPicPr>
          <p:cNvPr id="16" name="Image 3" descr="preencoded.png">    </p:cNvPr>
          <p:cNvPicPr>
            <a:picLocks noChangeAspect="1"/>
          </p:cNvPicPr>
          <p:nvPr/>
        </p:nvPicPr>
        <p:blipFill>
          <a:blip r:embed="rId4"/>
          <a:stretch>
            <a:fillRect/>
          </a:stretch>
        </p:blipFill>
        <p:spPr>
          <a:xfrm>
            <a:off x="472321" y="5956459"/>
            <a:ext cx="6800493" cy="2125147"/>
          </a:xfrm>
          <a:prstGeom prst="rect">
            <a:avLst/>
          </a:prstGeom>
        </p:spPr>
      </p:pic>
      <p:sp>
        <p:nvSpPr>
          <p:cNvPr id="17" name="Text 11"/>
          <p:cNvSpPr/>
          <p:nvPr/>
        </p:nvSpPr>
        <p:spPr>
          <a:xfrm>
            <a:off x="472321" y="8233410"/>
            <a:ext cx="13685758" cy="215979"/>
          </a:xfrm>
          <a:prstGeom prst="rect">
            <a:avLst/>
          </a:prstGeom>
          <a:noFill/>
          <a:ln/>
        </p:spPr>
        <p:txBody>
          <a:bodyPr wrap="none" lIns="0" tIns="0" rIns="0" bIns="0" rtlCol="0" anchor="t"/>
          <a:lstStyle/>
          <a:p>
            <a:pPr algn="l" indent="0" marL="0">
              <a:lnSpc>
                <a:spcPts val="1700"/>
              </a:lnSpc>
              <a:buNone/>
            </a:pPr>
            <a:endParaRPr lang="en-US" sz="10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50094" y="782241"/>
            <a:ext cx="6303645" cy="342900"/>
          </a:xfrm>
          <a:prstGeom prst="rect">
            <a:avLst/>
          </a:prstGeom>
          <a:noFill/>
          <a:ln/>
        </p:spPr>
        <p:txBody>
          <a:bodyPr wrap="none" lIns="0" tIns="0" rIns="0" bIns="0" rtlCol="0" anchor="t"/>
          <a:lstStyle/>
          <a:p>
            <a:pPr algn="l" indent="0" marL="0">
              <a:lnSpc>
                <a:spcPts val="2700"/>
              </a:lnSpc>
              <a:buNone/>
            </a:pPr>
            <a:r>
              <a:rPr lang="en-US" sz="1650" dirty="0">
                <a:solidFill>
                  <a:srgbClr val="4C4C4D"/>
                </a:solidFill>
                <a:latin typeface="Heebo" pitchFamily="34" charset="0"/>
                <a:ea typeface="Heebo" pitchFamily="34" charset="-122"/>
                <a:cs typeface="Heebo" pitchFamily="34" charset="-120"/>
              </a:rPr>
              <a:t>                        </a:t>
            </a:r>
            <a:endParaRPr lang="en-US" sz="1650" dirty="0"/>
          </a:p>
        </p:txBody>
      </p:sp>
      <p:pic>
        <p:nvPicPr>
          <p:cNvPr id="3" name="Image 0" descr="preencoded.png">    </p:cNvPr>
          <p:cNvPicPr>
            <a:picLocks noChangeAspect="1"/>
          </p:cNvPicPr>
          <p:nvPr/>
        </p:nvPicPr>
        <p:blipFill>
          <a:blip r:embed="rId1"/>
          <a:stretch>
            <a:fillRect/>
          </a:stretch>
        </p:blipFill>
        <p:spPr>
          <a:xfrm>
            <a:off x="750094" y="1366242"/>
            <a:ext cx="6303645" cy="4202430"/>
          </a:xfrm>
          <a:prstGeom prst="rect">
            <a:avLst/>
          </a:prstGeom>
        </p:spPr>
      </p:pic>
      <p:sp>
        <p:nvSpPr>
          <p:cNvPr id="4" name="Text 1"/>
          <p:cNvSpPr/>
          <p:nvPr/>
        </p:nvSpPr>
        <p:spPr>
          <a:xfrm>
            <a:off x="750094" y="5809774"/>
            <a:ext cx="6303645" cy="1371600"/>
          </a:xfrm>
          <a:prstGeom prst="rect">
            <a:avLst/>
          </a:prstGeom>
          <a:noFill/>
          <a:ln/>
        </p:spPr>
        <p:txBody>
          <a:bodyPr wrap="square" lIns="0" tIns="0" rIns="0" bIns="0" rtlCol="0" anchor="t"/>
          <a:lstStyle/>
          <a:p>
            <a:pPr algn="l" indent="0" marL="0">
              <a:lnSpc>
                <a:spcPts val="2700"/>
              </a:lnSpc>
              <a:buNone/>
            </a:pPr>
            <a:r>
              <a:rPr lang="en-US" sz="1650" dirty="0">
                <a:solidFill>
                  <a:srgbClr val="4C4C4D"/>
                </a:solidFill>
                <a:latin typeface="Heebo" pitchFamily="34" charset="0"/>
                <a:ea typeface="Heebo" pitchFamily="34" charset="-122"/>
                <a:cs typeface="Heebo" pitchFamily="34" charset="-120"/>
              </a:rPr>
              <a:t>Drug Use amongst South African Youths. High school learners between 12 to 18 years in rural areas. Substances ever used Alcohol 32.7 % (223), Dagga 23.6 % (161), Cigarettes 10.3 % (70), Cocaine 9.1 % (62), Nyaope 2.8 % (19).</a:t>
            </a:r>
            <a:endParaRPr lang="en-US" sz="1650" dirty="0"/>
          </a:p>
        </p:txBody>
      </p:sp>
      <p:sp>
        <p:nvSpPr>
          <p:cNvPr id="5" name="Text 2"/>
          <p:cNvSpPr/>
          <p:nvPr/>
        </p:nvSpPr>
        <p:spPr>
          <a:xfrm>
            <a:off x="750094" y="7374255"/>
            <a:ext cx="6303645" cy="342900"/>
          </a:xfrm>
          <a:prstGeom prst="rect">
            <a:avLst/>
          </a:prstGeom>
          <a:noFill/>
          <a:ln/>
        </p:spPr>
        <p:txBody>
          <a:bodyPr wrap="none" lIns="0" tIns="0" rIns="0" bIns="0" rtlCol="0" anchor="t"/>
          <a:lstStyle/>
          <a:p>
            <a:pPr algn="l" indent="0" marL="0">
              <a:lnSpc>
                <a:spcPts val="2700"/>
              </a:lnSpc>
              <a:buNone/>
            </a:pPr>
            <a:endParaRPr lang="en-US" sz="1650" dirty="0"/>
          </a:p>
        </p:txBody>
      </p:sp>
      <p:sp>
        <p:nvSpPr>
          <p:cNvPr id="6" name="Text 3"/>
          <p:cNvSpPr/>
          <p:nvPr/>
        </p:nvSpPr>
        <p:spPr>
          <a:xfrm>
            <a:off x="7584281" y="2425184"/>
            <a:ext cx="5358051" cy="669727"/>
          </a:xfrm>
          <a:prstGeom prst="rect">
            <a:avLst/>
          </a:prstGeom>
          <a:noFill/>
          <a:ln/>
        </p:spPr>
        <p:txBody>
          <a:bodyPr wrap="none" lIns="0" tIns="0" rIns="0" bIns="0" rtlCol="0" anchor="t"/>
          <a:lstStyle/>
          <a:p>
            <a:pPr algn="l" indent="0" marL="0">
              <a:lnSpc>
                <a:spcPts val="5250"/>
              </a:lnSpc>
              <a:buNone/>
            </a:pPr>
            <a:r>
              <a:rPr lang="en-US" sz="4200" dirty="0">
                <a:solidFill>
                  <a:srgbClr val="152D47"/>
                </a:solidFill>
                <a:latin typeface="Crimson Pro Semi Bold" pitchFamily="34" charset="0"/>
                <a:ea typeface="Crimson Pro Semi Bold" pitchFamily="34" charset="-122"/>
                <a:cs typeface="Crimson Pro Semi Bold" pitchFamily="34" charset="-120"/>
              </a:rPr>
              <a:t>                 Problem</a:t>
            </a:r>
            <a:endParaRPr lang="en-US" sz="4200" dirty="0"/>
          </a:p>
        </p:txBody>
      </p:sp>
      <p:pic>
        <p:nvPicPr>
          <p:cNvPr id="7" name="Image 1" descr="preencoded.png">    </p:cNvPr>
          <p:cNvPicPr>
            <a:picLocks noChangeAspect="1"/>
          </p:cNvPicPr>
          <p:nvPr/>
        </p:nvPicPr>
        <p:blipFill>
          <a:blip r:embed="rId2"/>
          <a:stretch>
            <a:fillRect/>
          </a:stretch>
        </p:blipFill>
        <p:spPr>
          <a:xfrm>
            <a:off x="9768483" y="3512939"/>
            <a:ext cx="1935242" cy="257186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411480" y="2560320"/>
            <a:ext cx="4663440" cy="3108960"/>
          </a:xfrm>
          <a:prstGeom prst="rect">
            <a:avLst/>
          </a:prstGeom>
        </p:spPr>
      </p:pic>
      <p:sp>
        <p:nvSpPr>
          <p:cNvPr id="4" name="Text 0"/>
          <p:cNvSpPr/>
          <p:nvPr/>
        </p:nvSpPr>
        <p:spPr>
          <a:xfrm>
            <a:off x="6122432" y="500658"/>
            <a:ext cx="4543544" cy="567928"/>
          </a:xfrm>
          <a:prstGeom prst="rect">
            <a:avLst/>
          </a:prstGeom>
          <a:noFill/>
          <a:ln/>
        </p:spPr>
        <p:txBody>
          <a:bodyPr wrap="none" lIns="0" tIns="0" rIns="0" bIns="0" rtlCol="0" anchor="t"/>
          <a:lstStyle/>
          <a:p>
            <a:pPr algn="l" indent="0" marL="0">
              <a:lnSpc>
                <a:spcPts val="4450"/>
              </a:lnSpc>
              <a:buNone/>
            </a:pPr>
            <a:r>
              <a:rPr lang="en-US" sz="3550" dirty="0">
                <a:solidFill>
                  <a:srgbClr val="152D47"/>
                </a:solidFill>
                <a:latin typeface="Crimson Pro Semi Bold" pitchFamily="34" charset="0"/>
                <a:ea typeface="Crimson Pro Semi Bold" pitchFamily="34" charset="-122"/>
                <a:cs typeface="Crimson Pro Semi Bold" pitchFamily="34" charset="-120"/>
              </a:rPr>
              <a:t>Solution</a:t>
            </a:r>
            <a:endParaRPr lang="en-US" sz="3550" dirty="0"/>
          </a:p>
        </p:txBody>
      </p:sp>
      <p:sp>
        <p:nvSpPr>
          <p:cNvPr id="5" name="Shape 1"/>
          <p:cNvSpPr/>
          <p:nvPr/>
        </p:nvSpPr>
        <p:spPr>
          <a:xfrm>
            <a:off x="6122432" y="1545550"/>
            <a:ext cx="408861" cy="408861"/>
          </a:xfrm>
          <a:prstGeom prst="roundRect">
            <a:avLst>
              <a:gd name="adj" fmla="val 6668"/>
            </a:avLst>
          </a:prstGeom>
          <a:solidFill>
            <a:srgbClr val="F2EEEE"/>
          </a:solidFill>
          <a:ln/>
        </p:spPr>
      </p:sp>
      <p:pic>
        <p:nvPicPr>
          <p:cNvPr id="6" name="Image 2" descr="preencoded.png">    </p:cNvPr>
          <p:cNvPicPr>
            <a:picLocks noChangeAspect="1"/>
          </p:cNvPicPr>
          <p:nvPr/>
        </p:nvPicPr>
        <p:blipFill>
          <a:blip r:embed="rId3"/>
          <a:stretch>
            <a:fillRect/>
          </a:stretch>
        </p:blipFill>
        <p:spPr>
          <a:xfrm>
            <a:off x="6190595" y="1579602"/>
            <a:ext cx="272534" cy="340757"/>
          </a:xfrm>
          <a:prstGeom prst="rect">
            <a:avLst/>
          </a:prstGeom>
        </p:spPr>
      </p:pic>
      <p:sp>
        <p:nvSpPr>
          <p:cNvPr id="7" name="Text 2"/>
          <p:cNvSpPr/>
          <p:nvPr/>
        </p:nvSpPr>
        <p:spPr>
          <a:xfrm>
            <a:off x="6712982" y="1545550"/>
            <a:ext cx="7281386" cy="567928"/>
          </a:xfrm>
          <a:prstGeom prst="rect">
            <a:avLst/>
          </a:prstGeom>
          <a:noFill/>
          <a:ln/>
        </p:spPr>
        <p:txBody>
          <a:bodyPr wrap="square" lIns="0" tIns="0" rIns="0" bIns="0" rtlCol="0" anchor="t"/>
          <a:lstStyle/>
          <a:p>
            <a:pPr algn="l" indent="0" marL="0">
              <a:lnSpc>
                <a:spcPts val="2200"/>
              </a:lnSpc>
              <a:buNone/>
            </a:pPr>
            <a:r>
              <a:rPr lang="en-US" sz="1750" dirty="0">
                <a:solidFill>
                  <a:srgbClr val="4C4C4D"/>
                </a:solidFill>
                <a:latin typeface="Crimson Pro Semi Bold" pitchFamily="34" charset="0"/>
                <a:ea typeface="Crimson Pro Semi Bold" pitchFamily="34" charset="-122"/>
                <a:cs typeface="Crimson Pro Semi Bold" pitchFamily="34" charset="-120"/>
              </a:rPr>
              <a:t>We treat drug and alcohol withdrawal, providing a safe, comfortable detoxification. So you can stay sober.</a:t>
            </a:r>
            <a:endParaRPr lang="en-US" sz="1750" dirty="0"/>
          </a:p>
        </p:txBody>
      </p:sp>
      <p:pic>
        <p:nvPicPr>
          <p:cNvPr id="8" name="Image 3" descr="preencoded.png">    </p:cNvPr>
          <p:cNvPicPr>
            <a:picLocks noChangeAspect="1"/>
          </p:cNvPicPr>
          <p:nvPr/>
        </p:nvPicPr>
        <p:blipFill>
          <a:blip r:embed="rId4"/>
          <a:stretch>
            <a:fillRect/>
          </a:stretch>
        </p:blipFill>
        <p:spPr>
          <a:xfrm>
            <a:off x="6122432" y="2363272"/>
            <a:ext cx="4609505" cy="4375428"/>
          </a:xfrm>
          <a:prstGeom prst="rect">
            <a:avLst/>
          </a:prstGeom>
        </p:spPr>
      </p:pic>
      <p:sp>
        <p:nvSpPr>
          <p:cNvPr id="9" name="Text 3"/>
          <p:cNvSpPr/>
          <p:nvPr/>
        </p:nvSpPr>
        <p:spPr>
          <a:xfrm>
            <a:off x="6122432" y="6943130"/>
            <a:ext cx="7871936" cy="290632"/>
          </a:xfrm>
          <a:prstGeom prst="rect">
            <a:avLst/>
          </a:prstGeom>
          <a:noFill/>
          <a:ln/>
        </p:spPr>
        <p:txBody>
          <a:bodyPr wrap="none" lIns="0" tIns="0" rIns="0" bIns="0" rtlCol="0" anchor="t"/>
          <a:lstStyle/>
          <a:p>
            <a:pPr algn="l" indent="0" marL="0">
              <a:lnSpc>
                <a:spcPts val="2250"/>
              </a:lnSpc>
              <a:buNone/>
            </a:pPr>
            <a:r>
              <a:rPr lang="en-US" sz="1400" dirty="0">
                <a:solidFill>
                  <a:srgbClr val="4C4C4D"/>
                </a:solidFill>
                <a:latin typeface="Heebo" pitchFamily="34" charset="0"/>
                <a:ea typeface="Heebo" pitchFamily="34" charset="-122"/>
                <a:cs typeface="Heebo" pitchFamily="34" charset="-120"/>
              </a:rPr>
              <a:t>Lost in the darkness, embracing the solitude of darkness, engulfed by the night?</a:t>
            </a:r>
            <a:endParaRPr lang="en-US" sz="1400" dirty="0"/>
          </a:p>
        </p:txBody>
      </p:sp>
      <p:sp>
        <p:nvSpPr>
          <p:cNvPr id="10" name="Text 4"/>
          <p:cNvSpPr/>
          <p:nvPr/>
        </p:nvSpPr>
        <p:spPr>
          <a:xfrm>
            <a:off x="6122432" y="7438192"/>
            <a:ext cx="7871936" cy="290632"/>
          </a:xfrm>
          <a:prstGeom prst="rect">
            <a:avLst/>
          </a:prstGeom>
          <a:noFill/>
          <a:ln/>
        </p:spPr>
        <p:txBody>
          <a:bodyPr wrap="none" lIns="0" tIns="0" rIns="0" bIns="0" rtlCol="0" anchor="t"/>
          <a:lstStyle/>
          <a:p>
            <a:pPr algn="l" indent="0" marL="0">
              <a:lnSpc>
                <a:spcPts val="2250"/>
              </a:lnSpc>
              <a:buNone/>
            </a:pPr>
            <a:r>
              <a:rPr lang="en-US" sz="1400" i="1" dirty="0">
                <a:solidFill>
                  <a:srgbClr val="4C4C4D"/>
                </a:solidFill>
                <a:latin typeface="Heebo" pitchFamily="34" charset="0"/>
                <a:ea typeface="Heebo" pitchFamily="34" charset="-122"/>
                <a:cs typeface="Heebo" pitchFamily="34" charset="-120"/>
              </a:rPr>
              <a:t>Get help from</a:t>
            </a:r>
            <a:pPr algn="l" indent="0" marL="0">
              <a:lnSpc>
                <a:spcPts val="2250"/>
              </a:lnSpc>
              <a:buNone/>
            </a:pPr>
            <a:r>
              <a:rPr lang="en-US" sz="1400" dirty="0">
                <a:solidFill>
                  <a:srgbClr val="4C4C4D"/>
                </a:solidFill>
                <a:latin typeface="Heebo" pitchFamily="34" charset="0"/>
                <a:ea typeface="Heebo" pitchFamily="34" charset="-122"/>
                <a:cs typeface="Heebo" pitchFamily="34" charset="-120"/>
              </a:rPr>
              <a:t> </a:t>
            </a:r>
            <a:pPr algn="l" indent="0" marL="0">
              <a:lnSpc>
                <a:spcPts val="2250"/>
              </a:lnSpc>
              <a:buNone/>
            </a:pPr>
            <a:r>
              <a:rPr lang="en-US" sz="1400" i="1" dirty="0">
                <a:solidFill>
                  <a:srgbClr val="4C4C4D"/>
                </a:solidFill>
                <a:latin typeface="Heebo" pitchFamily="34" charset="0"/>
                <a:ea typeface="Heebo" pitchFamily="34" charset="-122"/>
                <a:cs typeface="Heebo" pitchFamily="34" charset="-120"/>
              </a:rPr>
              <a:t>Lebone Ltd. Drug Detox &amp; Recovery Center</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807012"/>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Product</a:t>
            </a:r>
            <a:endParaRPr lang="en-US" sz="4450" dirty="0"/>
          </a:p>
        </p:txBody>
      </p:sp>
      <p:sp>
        <p:nvSpPr>
          <p:cNvPr id="4" name="Shape 1"/>
          <p:cNvSpPr/>
          <p:nvPr/>
        </p:nvSpPr>
        <p:spPr>
          <a:xfrm>
            <a:off x="793790" y="2855952"/>
            <a:ext cx="7556421" cy="1669852"/>
          </a:xfrm>
          <a:prstGeom prst="roundRect">
            <a:avLst>
              <a:gd name="adj" fmla="val 2038"/>
            </a:avLst>
          </a:prstGeom>
          <a:solidFill>
            <a:srgbClr val="F2EEEE"/>
          </a:solidFill>
          <a:ln/>
        </p:spPr>
      </p:sp>
      <p:sp>
        <p:nvSpPr>
          <p:cNvPr id="5" name="Text 2"/>
          <p:cNvSpPr/>
          <p:nvPr/>
        </p:nvSpPr>
        <p:spPr>
          <a:xfrm>
            <a:off x="1020604" y="3082766"/>
            <a:ext cx="4028361" cy="354330"/>
          </a:xfrm>
          <a:prstGeom prst="rect">
            <a:avLst/>
          </a:prstGeom>
          <a:noFill/>
          <a:ln/>
        </p:spPr>
        <p:txBody>
          <a:bodyPr wrap="none" lIns="0" tIns="0" rIns="0" bIns="0" rtlCol="0" anchor="t"/>
          <a:lstStyle/>
          <a:p>
            <a:pPr algn="l"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Safe &amp; Comfortable Detoxification</a:t>
            </a:r>
            <a:endParaRPr lang="en-US" sz="2200" dirty="0"/>
          </a:p>
        </p:txBody>
      </p:sp>
      <p:sp>
        <p:nvSpPr>
          <p:cNvPr id="6" name="Text 3"/>
          <p:cNvSpPr/>
          <p:nvPr/>
        </p:nvSpPr>
        <p:spPr>
          <a:xfrm>
            <a:off x="1020604" y="3573185"/>
            <a:ext cx="7102793" cy="725805"/>
          </a:xfrm>
          <a:prstGeom prst="rect">
            <a:avLst/>
          </a:prstGeom>
          <a:noFill/>
          <a:ln/>
        </p:spPr>
        <p:txBody>
          <a:bodyPr wrap="squar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Our center provides a medically supervised withdrawal process to ensure safety and comfort during detox.</a:t>
            </a:r>
            <a:endParaRPr lang="en-US" sz="1750" dirty="0"/>
          </a:p>
        </p:txBody>
      </p:sp>
      <p:sp>
        <p:nvSpPr>
          <p:cNvPr id="7" name="Shape 4"/>
          <p:cNvSpPr/>
          <p:nvPr/>
        </p:nvSpPr>
        <p:spPr>
          <a:xfrm>
            <a:off x="793790" y="4752618"/>
            <a:ext cx="7556421" cy="1669852"/>
          </a:xfrm>
          <a:prstGeom prst="roundRect">
            <a:avLst>
              <a:gd name="adj" fmla="val 2038"/>
            </a:avLst>
          </a:prstGeom>
          <a:solidFill>
            <a:srgbClr val="F2EEEE"/>
          </a:solidFill>
          <a:ln/>
        </p:spPr>
      </p:sp>
      <p:sp>
        <p:nvSpPr>
          <p:cNvPr id="8" name="Text 5"/>
          <p:cNvSpPr/>
          <p:nvPr/>
        </p:nvSpPr>
        <p:spPr>
          <a:xfrm>
            <a:off x="1020604" y="4979432"/>
            <a:ext cx="3850957" cy="354330"/>
          </a:xfrm>
          <a:prstGeom prst="rect">
            <a:avLst/>
          </a:prstGeom>
          <a:noFill/>
          <a:ln/>
        </p:spPr>
        <p:txBody>
          <a:bodyPr wrap="none" lIns="0" tIns="0" rIns="0" bIns="0" rtlCol="0" anchor="t"/>
          <a:lstStyle/>
          <a:p>
            <a:pPr algn="l"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Comprehensive Support Services</a:t>
            </a:r>
            <a:endParaRPr lang="en-US" sz="2200" dirty="0"/>
          </a:p>
        </p:txBody>
      </p:sp>
      <p:sp>
        <p:nvSpPr>
          <p:cNvPr id="9" name="Text 6"/>
          <p:cNvSpPr/>
          <p:nvPr/>
        </p:nvSpPr>
        <p:spPr>
          <a:xfrm>
            <a:off x="1020604" y="5469850"/>
            <a:ext cx="7102793" cy="725805"/>
          </a:xfrm>
          <a:prstGeom prst="rect">
            <a:avLst/>
          </a:prstGeom>
          <a:noFill/>
          <a:ln/>
        </p:spPr>
        <p:txBody>
          <a:bodyPr wrap="squar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We offer counseling, therapy, and aftercare planning to support lasting sobriety and recovery.</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326475"/>
            <a:ext cx="6828115" cy="708779"/>
          </a:xfrm>
          <a:prstGeom prst="rect">
            <a:avLst/>
          </a:prstGeom>
          <a:noFill/>
          <a:ln/>
        </p:spPr>
        <p:txBody>
          <a:bodyPr wrap="none" lIns="0" tIns="0" rIns="0" bIns="0" rtlCol="0" anchor="t"/>
          <a:lstStyle/>
          <a:p>
            <a:pPr algn="l" indent="0" marL="0">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Sales and Marketing Strategy</a:t>
            </a:r>
            <a:endParaRPr lang="en-US" sz="4450" dirty="0"/>
          </a:p>
        </p:txBody>
      </p:sp>
      <p:pic>
        <p:nvPicPr>
          <p:cNvPr id="4" name="Image 1" descr="preencoded.png">    </p:cNvPr>
          <p:cNvPicPr>
            <a:picLocks noChangeAspect="1"/>
          </p:cNvPicPr>
          <p:nvPr/>
        </p:nvPicPr>
        <p:blipFill>
          <a:blip r:embed="rId2"/>
          <a:stretch>
            <a:fillRect/>
          </a:stretch>
        </p:blipFill>
        <p:spPr>
          <a:xfrm>
            <a:off x="6280190" y="2375416"/>
            <a:ext cx="1134070" cy="1805940"/>
          </a:xfrm>
          <a:prstGeom prst="rect">
            <a:avLst/>
          </a:prstGeom>
        </p:spPr>
      </p:pic>
      <p:sp>
        <p:nvSpPr>
          <p:cNvPr id="5" name="Text 1"/>
          <p:cNvSpPr/>
          <p:nvPr/>
        </p:nvSpPr>
        <p:spPr>
          <a:xfrm>
            <a:off x="7754422" y="260223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Venue Research</a:t>
            </a:r>
            <a:endParaRPr lang="en-US" sz="2200" dirty="0"/>
          </a:p>
        </p:txBody>
      </p:sp>
      <p:sp>
        <p:nvSpPr>
          <p:cNvPr id="6" name="Text 2"/>
          <p:cNvSpPr/>
          <p:nvPr/>
        </p:nvSpPr>
        <p:spPr>
          <a:xfrm>
            <a:off x="7754422" y="3092648"/>
            <a:ext cx="6082189" cy="362903"/>
          </a:xfrm>
          <a:prstGeom prst="rect">
            <a:avLst/>
          </a:prstGeom>
          <a:noFill/>
          <a:ln/>
        </p:spPr>
        <p:txBody>
          <a:bodyPr wrap="non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E-commerce website</a:t>
            </a:r>
            <a:endParaRPr lang="en-US" sz="1750" dirty="0"/>
          </a:p>
        </p:txBody>
      </p:sp>
      <p:sp>
        <p:nvSpPr>
          <p:cNvPr id="7" name="Text 3"/>
          <p:cNvSpPr/>
          <p:nvPr/>
        </p:nvSpPr>
        <p:spPr>
          <a:xfrm>
            <a:off x="7754422" y="3591639"/>
            <a:ext cx="6082189" cy="362903"/>
          </a:xfrm>
          <a:prstGeom prst="rect">
            <a:avLst/>
          </a:prstGeom>
          <a:noFill/>
          <a:ln/>
        </p:spPr>
        <p:txBody>
          <a:bodyPr wrap="non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Social media and online advertising</a:t>
            </a:r>
            <a:endParaRPr lang="en-US" sz="1750" dirty="0"/>
          </a:p>
        </p:txBody>
      </p:sp>
      <p:pic>
        <p:nvPicPr>
          <p:cNvPr id="8" name="Image 2" descr="preencoded.png">    </p:cNvPr>
          <p:cNvPicPr>
            <a:picLocks noChangeAspect="1"/>
          </p:cNvPicPr>
          <p:nvPr/>
        </p:nvPicPr>
        <p:blipFill>
          <a:blip r:embed="rId3"/>
          <a:stretch>
            <a:fillRect/>
          </a:stretch>
        </p:blipFill>
        <p:spPr>
          <a:xfrm>
            <a:off x="6280190" y="4181356"/>
            <a:ext cx="1134070" cy="1360884"/>
          </a:xfrm>
          <a:prstGeom prst="rect">
            <a:avLst/>
          </a:prstGeom>
        </p:spPr>
      </p:pic>
      <p:sp>
        <p:nvSpPr>
          <p:cNvPr id="9" name="Text 4"/>
          <p:cNvSpPr/>
          <p:nvPr/>
        </p:nvSpPr>
        <p:spPr>
          <a:xfrm>
            <a:off x="7754422" y="4408170"/>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Promotion </a:t>
            </a:r>
            <a:endParaRPr lang="en-US" sz="2200" dirty="0"/>
          </a:p>
        </p:txBody>
      </p:sp>
      <p:sp>
        <p:nvSpPr>
          <p:cNvPr id="10" name="Text 5"/>
          <p:cNvSpPr/>
          <p:nvPr/>
        </p:nvSpPr>
        <p:spPr>
          <a:xfrm>
            <a:off x="7754422" y="4898588"/>
            <a:ext cx="6082189" cy="362903"/>
          </a:xfrm>
          <a:prstGeom prst="rect">
            <a:avLst/>
          </a:prstGeom>
          <a:noFill/>
          <a:ln/>
        </p:spPr>
        <p:txBody>
          <a:bodyPr wrap="non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Social media, email and radio ads</a:t>
            </a:r>
            <a:endParaRPr lang="en-US" sz="1750" dirty="0"/>
          </a:p>
        </p:txBody>
      </p:sp>
      <p:pic>
        <p:nvPicPr>
          <p:cNvPr id="11" name="Image 3" descr="preencoded.png">    </p:cNvPr>
          <p:cNvPicPr>
            <a:picLocks noChangeAspect="1"/>
          </p:cNvPicPr>
          <p:nvPr/>
        </p:nvPicPr>
        <p:blipFill>
          <a:blip r:embed="rId4"/>
          <a:stretch>
            <a:fillRect/>
          </a:stretch>
        </p:blipFill>
        <p:spPr>
          <a:xfrm>
            <a:off x="6280190" y="5542240"/>
            <a:ext cx="1134070" cy="1360884"/>
          </a:xfrm>
          <a:prstGeom prst="rect">
            <a:avLst/>
          </a:prstGeom>
        </p:spPr>
      </p:pic>
      <p:sp>
        <p:nvSpPr>
          <p:cNvPr id="12" name="Text 6"/>
          <p:cNvSpPr/>
          <p:nvPr/>
        </p:nvSpPr>
        <p:spPr>
          <a:xfrm>
            <a:off x="7754422" y="5769054"/>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4C4C4D"/>
                </a:solidFill>
                <a:latin typeface="Crimson Pro Semi Bold" pitchFamily="34" charset="0"/>
                <a:ea typeface="Crimson Pro Semi Bold" pitchFamily="34" charset="-122"/>
                <a:cs typeface="Crimson Pro Semi Bold" pitchFamily="34" charset="-120"/>
              </a:rPr>
              <a:t>Approve site map</a:t>
            </a:r>
            <a:endParaRPr lang="en-US" sz="2200" dirty="0"/>
          </a:p>
        </p:txBody>
      </p:sp>
      <p:sp>
        <p:nvSpPr>
          <p:cNvPr id="13" name="Text 7"/>
          <p:cNvSpPr/>
          <p:nvPr/>
        </p:nvSpPr>
        <p:spPr>
          <a:xfrm>
            <a:off x="7754422" y="6259473"/>
            <a:ext cx="6082189" cy="362903"/>
          </a:xfrm>
          <a:prstGeom prst="rect">
            <a:avLst/>
          </a:prstGeom>
          <a:noFill/>
          <a:ln/>
        </p:spPr>
        <p:txBody>
          <a:bodyPr wrap="non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Stakeholder's approval</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2371130"/>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Target Market</a:t>
            </a:r>
            <a:endParaRPr lang="en-US" sz="4450" dirty="0"/>
          </a:p>
        </p:txBody>
      </p:sp>
      <p:sp>
        <p:nvSpPr>
          <p:cNvPr id="3" name="Text 1"/>
          <p:cNvSpPr/>
          <p:nvPr/>
        </p:nvSpPr>
        <p:spPr>
          <a:xfrm>
            <a:off x="793790" y="3533537"/>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Our primary target market consists of high school learners aged 12 to 18 years in rural areas of South Africa. This group is especially vulnerable to drug and alcohol use, with significant rates of consumption reported among them.</a:t>
            </a:r>
            <a:endParaRPr lang="en-US" sz="1750" dirty="0"/>
          </a:p>
        </p:txBody>
      </p:sp>
      <p:sp>
        <p:nvSpPr>
          <p:cNvPr id="4" name="Text 2"/>
          <p:cNvSpPr/>
          <p:nvPr/>
        </p:nvSpPr>
        <p:spPr>
          <a:xfrm>
            <a:off x="793790" y="4514493"/>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We also focus on families and community stakeholders who seek support and recovery services for their loved ones struggling with substance abuse.</a:t>
            </a:r>
            <a:endParaRPr lang="en-US" sz="1750" dirty="0"/>
          </a:p>
        </p:txBody>
      </p:sp>
      <p:sp>
        <p:nvSpPr>
          <p:cNvPr id="5" name="Text 3"/>
          <p:cNvSpPr/>
          <p:nvPr/>
        </p:nvSpPr>
        <p:spPr>
          <a:xfrm>
            <a:off x="793790" y="5495449"/>
            <a:ext cx="13042821" cy="362903"/>
          </a:xfrm>
          <a:prstGeom prst="rect">
            <a:avLst/>
          </a:prstGeom>
          <a:noFill/>
          <a:ln/>
        </p:spPr>
        <p:txBody>
          <a:bodyPr wrap="non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Our outreach will prioritize these demographics using tailored communication channels to effectively reach and engage them.</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2807732"/>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Market Size</a:t>
            </a:r>
            <a:endParaRPr lang="en-US" sz="4450" dirty="0"/>
          </a:p>
        </p:txBody>
      </p:sp>
      <p:sp>
        <p:nvSpPr>
          <p:cNvPr id="3" name="Text 1"/>
          <p:cNvSpPr/>
          <p:nvPr/>
        </p:nvSpPr>
        <p:spPr>
          <a:xfrm>
            <a:off x="793790" y="3970139"/>
            <a:ext cx="13042821" cy="1451610"/>
          </a:xfrm>
          <a:prstGeom prst="rect">
            <a:avLst/>
          </a:prstGeom>
          <a:noFill/>
          <a:ln/>
        </p:spPr>
        <p:txBody>
          <a:bodyPr wrap="squar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The drug and alcohol recovery market in South Africa, particularly in rural areas, represents a significant and growing opportunity. With high prevalence rates among youth aged 12 to 18 and increasing demand for safe detox services, the market size is estimated to encompass tens of thousands of potential clients annually. This demand highlights the urgent need for accessible and effective rehabilitation solutions.</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783681"/>
            <a:ext cx="7556421" cy="978218"/>
          </a:xfrm>
          <a:prstGeom prst="rect">
            <a:avLst/>
          </a:prstGeom>
          <a:noFill/>
          <a:ln/>
        </p:spPr>
        <p:txBody>
          <a:bodyPr wrap="none" lIns="0" tIns="0" rIns="0" bIns="0" rtlCol="0" anchor="t"/>
          <a:lstStyle/>
          <a:p>
            <a:pPr algn="l" indent="0" marL="0">
              <a:lnSpc>
                <a:spcPts val="7700"/>
              </a:lnSpc>
              <a:buNone/>
            </a:pPr>
            <a:r>
              <a:rPr lang="en-US" sz="6150" dirty="0">
                <a:solidFill>
                  <a:srgbClr val="152D47"/>
                </a:solidFill>
                <a:latin typeface="Crimson Pro Semi Bold" pitchFamily="34" charset="0"/>
                <a:ea typeface="Crimson Pro Semi Bold" pitchFamily="34" charset="-122"/>
                <a:cs typeface="Crimson Pro Semi Bold" pitchFamily="34" charset="-120"/>
              </a:rPr>
              <a:t>Traction &amp; Roadmap</a:t>
            </a:r>
            <a:endParaRPr lang="en-US" sz="6150" dirty="0"/>
          </a:p>
        </p:txBody>
      </p:sp>
      <p:sp>
        <p:nvSpPr>
          <p:cNvPr id="4" name="Text 1"/>
          <p:cNvSpPr/>
          <p:nvPr/>
        </p:nvSpPr>
        <p:spPr>
          <a:xfrm>
            <a:off x="6280190" y="4102060"/>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Our journey begins with strong market traction and clear milestones ahead.</a:t>
            </a:r>
            <a:endParaRPr lang="en-US" sz="1750" dirty="0"/>
          </a:p>
        </p:txBody>
      </p:sp>
      <p:sp>
        <p:nvSpPr>
          <p:cNvPr id="5" name="Text 2"/>
          <p:cNvSpPr/>
          <p:nvPr/>
        </p:nvSpPr>
        <p:spPr>
          <a:xfrm>
            <a:off x="6280190" y="4720114"/>
            <a:ext cx="7556421" cy="725805"/>
          </a:xfrm>
          <a:prstGeom prst="rect">
            <a:avLst/>
          </a:prstGeom>
          <a:noFill/>
          <a:ln/>
        </p:spPr>
        <p:txBody>
          <a:bodyPr wrap="squar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We aim to expand outreach, improve services, and scale recovery support efficiently.</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031677"/>
            <a:ext cx="5670590" cy="708779"/>
          </a:xfrm>
          <a:prstGeom prst="rect">
            <a:avLst/>
          </a:prstGeom>
          <a:noFill/>
          <a:ln/>
        </p:spPr>
        <p:txBody>
          <a:bodyPr wrap="none" lIns="0" tIns="0" rIns="0" bIns="0" rtlCol="0" anchor="t"/>
          <a:lstStyle/>
          <a:p>
            <a:pPr algn="l" indent="0" marL="0">
              <a:lnSpc>
                <a:spcPts val="5550"/>
              </a:lnSpc>
              <a:buNone/>
            </a:pPr>
            <a:r>
              <a:rPr lang="en-US" sz="4450" dirty="0">
                <a:solidFill>
                  <a:srgbClr val="152D47"/>
                </a:solidFill>
                <a:latin typeface="Crimson Pro Semi Bold" pitchFamily="34" charset="0"/>
                <a:ea typeface="Crimson Pro Semi Bold" pitchFamily="34" charset="-122"/>
                <a:cs typeface="Crimson Pro Semi Bold" pitchFamily="34" charset="-120"/>
              </a:rPr>
              <a:t>Competitive Advantage</a:t>
            </a:r>
            <a:endParaRPr lang="en-US" sz="4450" dirty="0"/>
          </a:p>
        </p:txBody>
      </p:sp>
      <p:sp>
        <p:nvSpPr>
          <p:cNvPr id="3" name="Shape 1"/>
          <p:cNvSpPr/>
          <p:nvPr/>
        </p:nvSpPr>
        <p:spPr>
          <a:xfrm>
            <a:off x="793790" y="2449235"/>
            <a:ext cx="510302" cy="510302"/>
          </a:xfrm>
          <a:prstGeom prst="roundRect">
            <a:avLst>
              <a:gd name="adj" fmla="val 6667"/>
            </a:avLst>
          </a:prstGeom>
          <a:solidFill>
            <a:srgbClr val="F2EEEE"/>
          </a:solidFill>
          <a:ln/>
        </p:spPr>
      </p:sp>
      <p:pic>
        <p:nvPicPr>
          <p:cNvPr id="4" name="Image 0" descr="preencoded.png">    </p:cNvPr>
          <p:cNvPicPr>
            <a:picLocks noChangeAspect="1"/>
          </p:cNvPicPr>
          <p:nvPr/>
        </p:nvPicPr>
        <p:blipFill>
          <a:blip r:embed="rId1"/>
          <a:stretch>
            <a:fillRect/>
          </a:stretch>
        </p:blipFill>
        <p:spPr>
          <a:xfrm>
            <a:off x="878860" y="2491740"/>
            <a:ext cx="340162" cy="425291"/>
          </a:xfrm>
          <a:prstGeom prst="rect">
            <a:avLst/>
          </a:prstGeom>
        </p:spPr>
      </p:pic>
      <p:sp>
        <p:nvSpPr>
          <p:cNvPr id="5" name="Text 2"/>
          <p:cNvSpPr/>
          <p:nvPr/>
        </p:nvSpPr>
        <p:spPr>
          <a:xfrm>
            <a:off x="1530906" y="244923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Expertise</a:t>
            </a:r>
            <a:endParaRPr lang="en-US" sz="2200" dirty="0"/>
          </a:p>
        </p:txBody>
      </p:sp>
      <p:sp>
        <p:nvSpPr>
          <p:cNvPr id="6" name="Text 3"/>
          <p:cNvSpPr/>
          <p:nvPr/>
        </p:nvSpPr>
        <p:spPr>
          <a:xfrm>
            <a:off x="1530906" y="2939653"/>
            <a:ext cx="5670947" cy="725805"/>
          </a:xfrm>
          <a:prstGeom prst="rect">
            <a:avLst/>
          </a:prstGeom>
          <a:noFill/>
          <a:ln/>
        </p:spPr>
        <p:txBody>
          <a:bodyPr wrap="squar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Experienced staff specializing in safe, comfortable detox and recovery.</a:t>
            </a:r>
            <a:endParaRPr lang="en-US" sz="1750" dirty="0"/>
          </a:p>
        </p:txBody>
      </p:sp>
      <p:sp>
        <p:nvSpPr>
          <p:cNvPr id="7" name="Shape 4"/>
          <p:cNvSpPr/>
          <p:nvPr/>
        </p:nvSpPr>
        <p:spPr>
          <a:xfrm>
            <a:off x="7428667" y="2449235"/>
            <a:ext cx="510302" cy="510302"/>
          </a:xfrm>
          <a:prstGeom prst="roundRect">
            <a:avLst>
              <a:gd name="adj" fmla="val 6667"/>
            </a:avLst>
          </a:prstGeom>
          <a:solidFill>
            <a:srgbClr val="F2EEEE"/>
          </a:solidFill>
          <a:ln/>
        </p:spPr>
      </p:sp>
      <p:pic>
        <p:nvPicPr>
          <p:cNvPr id="8" name="Image 1" descr="preencoded.png">    </p:cNvPr>
          <p:cNvPicPr>
            <a:picLocks noChangeAspect="1"/>
          </p:cNvPicPr>
          <p:nvPr/>
        </p:nvPicPr>
        <p:blipFill>
          <a:blip r:embed="rId2"/>
          <a:stretch>
            <a:fillRect/>
          </a:stretch>
        </p:blipFill>
        <p:spPr>
          <a:xfrm>
            <a:off x="7513737" y="2491740"/>
            <a:ext cx="340162" cy="425291"/>
          </a:xfrm>
          <a:prstGeom prst="rect">
            <a:avLst/>
          </a:prstGeom>
        </p:spPr>
      </p:pic>
      <p:sp>
        <p:nvSpPr>
          <p:cNvPr id="9" name="Text 5"/>
          <p:cNvSpPr/>
          <p:nvPr/>
        </p:nvSpPr>
        <p:spPr>
          <a:xfrm>
            <a:off x="8165783" y="2449235"/>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Customized Care</a:t>
            </a:r>
            <a:endParaRPr lang="en-US" sz="2200" dirty="0"/>
          </a:p>
        </p:txBody>
      </p:sp>
      <p:sp>
        <p:nvSpPr>
          <p:cNvPr id="10" name="Text 6"/>
          <p:cNvSpPr/>
          <p:nvPr/>
        </p:nvSpPr>
        <p:spPr>
          <a:xfrm>
            <a:off x="8165783" y="2939653"/>
            <a:ext cx="5670947" cy="725805"/>
          </a:xfrm>
          <a:prstGeom prst="rect">
            <a:avLst/>
          </a:prstGeom>
          <a:noFill/>
          <a:ln/>
        </p:spPr>
        <p:txBody>
          <a:bodyPr wrap="squar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Individualized treatment plans tailored to each client’s unique needs.</a:t>
            </a:r>
            <a:endParaRPr lang="en-US" sz="1750" dirty="0"/>
          </a:p>
        </p:txBody>
      </p:sp>
      <p:sp>
        <p:nvSpPr>
          <p:cNvPr id="11" name="Shape 7"/>
          <p:cNvSpPr/>
          <p:nvPr/>
        </p:nvSpPr>
        <p:spPr>
          <a:xfrm>
            <a:off x="793790" y="4147423"/>
            <a:ext cx="510302" cy="510302"/>
          </a:xfrm>
          <a:prstGeom prst="roundRect">
            <a:avLst>
              <a:gd name="adj" fmla="val 6667"/>
            </a:avLst>
          </a:prstGeom>
          <a:solidFill>
            <a:srgbClr val="F2EEEE"/>
          </a:solidFill>
          <a:ln/>
        </p:spPr>
      </p:sp>
      <p:pic>
        <p:nvPicPr>
          <p:cNvPr id="12" name="Image 2" descr="preencoded.png">    </p:cNvPr>
          <p:cNvPicPr>
            <a:picLocks noChangeAspect="1"/>
          </p:cNvPicPr>
          <p:nvPr/>
        </p:nvPicPr>
        <p:blipFill>
          <a:blip r:embed="rId3"/>
          <a:stretch>
            <a:fillRect/>
          </a:stretch>
        </p:blipFill>
        <p:spPr>
          <a:xfrm>
            <a:off x="878860" y="4189928"/>
            <a:ext cx="340162" cy="425291"/>
          </a:xfrm>
          <a:prstGeom prst="rect">
            <a:avLst/>
          </a:prstGeom>
        </p:spPr>
      </p:pic>
      <p:sp>
        <p:nvSpPr>
          <p:cNvPr id="13" name="Text 8"/>
          <p:cNvSpPr/>
          <p:nvPr/>
        </p:nvSpPr>
        <p:spPr>
          <a:xfrm>
            <a:off x="1530906" y="4147423"/>
            <a:ext cx="2906792" cy="354330"/>
          </a:xfrm>
          <a:prstGeom prst="rect">
            <a:avLst/>
          </a:prstGeom>
          <a:noFill/>
          <a:ln/>
        </p:spPr>
        <p:txBody>
          <a:bodyPr wrap="none" lIns="0" tIns="0" rIns="0" bIns="0" rtlCol="0" anchor="t"/>
          <a:lstStyle/>
          <a:p>
            <a:pPr algn="l"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Supportive Environment</a:t>
            </a:r>
            <a:endParaRPr lang="en-US" sz="2200" dirty="0"/>
          </a:p>
        </p:txBody>
      </p:sp>
      <p:sp>
        <p:nvSpPr>
          <p:cNvPr id="14" name="Text 9"/>
          <p:cNvSpPr/>
          <p:nvPr/>
        </p:nvSpPr>
        <p:spPr>
          <a:xfrm>
            <a:off x="1530906" y="4637842"/>
            <a:ext cx="5670947" cy="725805"/>
          </a:xfrm>
          <a:prstGeom prst="rect">
            <a:avLst/>
          </a:prstGeom>
          <a:noFill/>
          <a:ln/>
        </p:spPr>
        <p:txBody>
          <a:bodyPr wrap="squar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Warm, confidential setting promoting healing and long-term sobriety.</a:t>
            </a:r>
            <a:endParaRPr lang="en-US" sz="1750" dirty="0"/>
          </a:p>
        </p:txBody>
      </p:sp>
      <p:sp>
        <p:nvSpPr>
          <p:cNvPr id="15" name="Shape 10"/>
          <p:cNvSpPr/>
          <p:nvPr/>
        </p:nvSpPr>
        <p:spPr>
          <a:xfrm>
            <a:off x="7428667" y="4147423"/>
            <a:ext cx="510302" cy="510302"/>
          </a:xfrm>
          <a:prstGeom prst="roundRect">
            <a:avLst>
              <a:gd name="adj" fmla="val 6667"/>
            </a:avLst>
          </a:prstGeom>
          <a:solidFill>
            <a:srgbClr val="F2EEEE"/>
          </a:solidFill>
          <a:ln/>
        </p:spPr>
      </p:sp>
      <p:pic>
        <p:nvPicPr>
          <p:cNvPr id="16" name="Image 3" descr="preencoded.png">    </p:cNvPr>
          <p:cNvPicPr>
            <a:picLocks noChangeAspect="1"/>
          </p:cNvPicPr>
          <p:nvPr/>
        </p:nvPicPr>
        <p:blipFill>
          <a:blip r:embed="rId4"/>
          <a:stretch>
            <a:fillRect/>
          </a:stretch>
        </p:blipFill>
        <p:spPr>
          <a:xfrm>
            <a:off x="7513737" y="4189928"/>
            <a:ext cx="340162" cy="425291"/>
          </a:xfrm>
          <a:prstGeom prst="rect">
            <a:avLst/>
          </a:prstGeom>
        </p:spPr>
      </p:pic>
      <p:sp>
        <p:nvSpPr>
          <p:cNvPr id="17" name="Text 11"/>
          <p:cNvSpPr/>
          <p:nvPr/>
        </p:nvSpPr>
        <p:spPr>
          <a:xfrm>
            <a:off x="8165783" y="4147423"/>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Accessible Services</a:t>
            </a:r>
            <a:endParaRPr lang="en-US" sz="2200" dirty="0"/>
          </a:p>
        </p:txBody>
      </p:sp>
      <p:sp>
        <p:nvSpPr>
          <p:cNvPr id="18" name="Text 12"/>
          <p:cNvSpPr/>
          <p:nvPr/>
        </p:nvSpPr>
        <p:spPr>
          <a:xfrm>
            <a:off x="8165783" y="4637842"/>
            <a:ext cx="5670947" cy="725805"/>
          </a:xfrm>
          <a:prstGeom prst="rect">
            <a:avLst/>
          </a:prstGeom>
          <a:noFill/>
          <a:ln/>
        </p:spPr>
        <p:txBody>
          <a:bodyPr wrap="squar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Convenient e-commerce platform and outreach through social media and radio.</a:t>
            </a:r>
            <a:endParaRPr lang="en-US" sz="1750" dirty="0"/>
          </a:p>
        </p:txBody>
      </p:sp>
      <p:sp>
        <p:nvSpPr>
          <p:cNvPr id="19" name="Shape 13"/>
          <p:cNvSpPr/>
          <p:nvPr/>
        </p:nvSpPr>
        <p:spPr>
          <a:xfrm>
            <a:off x="793790" y="5845612"/>
            <a:ext cx="510302" cy="510302"/>
          </a:xfrm>
          <a:prstGeom prst="roundRect">
            <a:avLst>
              <a:gd name="adj" fmla="val 6667"/>
            </a:avLst>
          </a:prstGeom>
          <a:solidFill>
            <a:srgbClr val="F2EEEE"/>
          </a:solidFill>
          <a:ln/>
        </p:spPr>
      </p:sp>
      <p:pic>
        <p:nvPicPr>
          <p:cNvPr id="20" name="Image 4" descr="preencoded.png">    </p:cNvPr>
          <p:cNvPicPr>
            <a:picLocks noChangeAspect="1"/>
          </p:cNvPicPr>
          <p:nvPr/>
        </p:nvPicPr>
        <p:blipFill>
          <a:blip r:embed="rId5"/>
          <a:stretch>
            <a:fillRect/>
          </a:stretch>
        </p:blipFill>
        <p:spPr>
          <a:xfrm>
            <a:off x="878860" y="5888117"/>
            <a:ext cx="340162" cy="425291"/>
          </a:xfrm>
          <a:prstGeom prst="rect">
            <a:avLst/>
          </a:prstGeom>
        </p:spPr>
      </p:pic>
      <p:sp>
        <p:nvSpPr>
          <p:cNvPr id="21" name="Text 14"/>
          <p:cNvSpPr/>
          <p:nvPr/>
        </p:nvSpPr>
        <p:spPr>
          <a:xfrm>
            <a:off x="1530906" y="584561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24/7 Kitchen Access</a:t>
            </a:r>
            <a:endParaRPr lang="en-US" sz="2200" dirty="0"/>
          </a:p>
        </p:txBody>
      </p:sp>
      <p:sp>
        <p:nvSpPr>
          <p:cNvPr id="22" name="Text 15"/>
          <p:cNvSpPr/>
          <p:nvPr/>
        </p:nvSpPr>
        <p:spPr>
          <a:xfrm>
            <a:off x="1530906" y="6336030"/>
            <a:ext cx="5670947" cy="362903"/>
          </a:xfrm>
          <a:prstGeom prst="rect">
            <a:avLst/>
          </a:prstGeom>
          <a:noFill/>
          <a:ln/>
        </p:spPr>
        <p:txBody>
          <a:bodyPr wrap="non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Unlimited Access to the kitchen Around the Clock!</a:t>
            </a:r>
            <a:endParaRPr lang="en-US" sz="1750" dirty="0"/>
          </a:p>
        </p:txBody>
      </p:sp>
      <p:sp>
        <p:nvSpPr>
          <p:cNvPr id="23" name="Text 16"/>
          <p:cNvSpPr/>
          <p:nvPr/>
        </p:nvSpPr>
        <p:spPr>
          <a:xfrm>
            <a:off x="1530906" y="6835021"/>
            <a:ext cx="5670947" cy="362903"/>
          </a:xfrm>
          <a:prstGeom prst="rect">
            <a:avLst/>
          </a:prstGeom>
          <a:noFill/>
          <a:ln/>
        </p:spPr>
        <p:txBody>
          <a:bodyPr wrap="non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Always Open: Your Kitchen, Your Time</a:t>
            </a:r>
            <a:endParaRPr lang="en-US" sz="1750" dirty="0"/>
          </a:p>
        </p:txBody>
      </p:sp>
      <p:sp>
        <p:nvSpPr>
          <p:cNvPr id="24" name="Shape 17"/>
          <p:cNvSpPr/>
          <p:nvPr/>
        </p:nvSpPr>
        <p:spPr>
          <a:xfrm>
            <a:off x="7428667" y="5845612"/>
            <a:ext cx="510302" cy="510302"/>
          </a:xfrm>
          <a:prstGeom prst="roundRect">
            <a:avLst>
              <a:gd name="adj" fmla="val 6667"/>
            </a:avLst>
          </a:prstGeom>
          <a:solidFill>
            <a:srgbClr val="F2EEEE"/>
          </a:solidFill>
          <a:ln/>
        </p:spPr>
      </p:sp>
      <p:pic>
        <p:nvPicPr>
          <p:cNvPr id="25" name="Image 5" descr="preencoded.png">    </p:cNvPr>
          <p:cNvPicPr>
            <a:picLocks noChangeAspect="1"/>
          </p:cNvPicPr>
          <p:nvPr/>
        </p:nvPicPr>
        <p:blipFill>
          <a:blip r:embed="rId6"/>
          <a:stretch>
            <a:fillRect/>
          </a:stretch>
        </p:blipFill>
        <p:spPr>
          <a:xfrm>
            <a:off x="7513737" y="5888117"/>
            <a:ext cx="340162" cy="425291"/>
          </a:xfrm>
          <a:prstGeom prst="rect">
            <a:avLst/>
          </a:prstGeom>
        </p:spPr>
      </p:pic>
      <p:sp>
        <p:nvSpPr>
          <p:cNvPr id="26" name="Text 18"/>
          <p:cNvSpPr/>
          <p:nvPr/>
        </p:nvSpPr>
        <p:spPr>
          <a:xfrm>
            <a:off x="8165783" y="5845612"/>
            <a:ext cx="2835235" cy="354330"/>
          </a:xfrm>
          <a:prstGeom prst="rect">
            <a:avLst/>
          </a:prstGeom>
          <a:noFill/>
          <a:ln/>
        </p:spPr>
        <p:txBody>
          <a:bodyPr wrap="none" lIns="0" tIns="0" rIns="0" bIns="0" rtlCol="0" anchor="t"/>
          <a:lstStyle/>
          <a:p>
            <a:pPr algn="l" indent="0" marL="0">
              <a:lnSpc>
                <a:spcPts val="2750"/>
              </a:lnSpc>
              <a:buNone/>
            </a:pPr>
            <a:r>
              <a:rPr lang="en-US" sz="2200" dirty="0">
                <a:solidFill>
                  <a:srgbClr val="4C4C4D"/>
                </a:solidFill>
                <a:latin typeface="Crimson Pro Semi Bold" pitchFamily="34" charset="0"/>
                <a:ea typeface="Crimson Pro Semi Bold" pitchFamily="34" charset="-122"/>
                <a:cs typeface="Crimson Pro Semi Bold" pitchFamily="34" charset="-120"/>
              </a:rPr>
              <a:t>Top Medical Staff</a:t>
            </a:r>
            <a:endParaRPr lang="en-US" sz="2200" dirty="0"/>
          </a:p>
        </p:txBody>
      </p:sp>
      <p:sp>
        <p:nvSpPr>
          <p:cNvPr id="27" name="Text 19"/>
          <p:cNvSpPr/>
          <p:nvPr/>
        </p:nvSpPr>
        <p:spPr>
          <a:xfrm>
            <a:off x="8165783" y="6336030"/>
            <a:ext cx="5670947" cy="725805"/>
          </a:xfrm>
          <a:prstGeom prst="rect">
            <a:avLst/>
          </a:prstGeom>
          <a:noFill/>
          <a:ln/>
        </p:spPr>
        <p:txBody>
          <a:bodyPr wrap="square" lIns="0" tIns="0" rIns="0" bIns="0" rtlCol="0" anchor="t"/>
          <a:lstStyle/>
          <a:p>
            <a:pPr algn="l" indent="0" marL="0">
              <a:lnSpc>
                <a:spcPts val="2850"/>
              </a:lnSpc>
              <a:buNone/>
            </a:pPr>
            <a:r>
              <a:rPr lang="en-US" sz="1750" dirty="0">
                <a:solidFill>
                  <a:srgbClr val="4C4C4D"/>
                </a:solidFill>
                <a:latin typeface="Heebo" pitchFamily="34" charset="0"/>
                <a:ea typeface="Heebo" pitchFamily="34" charset="-122"/>
                <a:cs typeface="Heebo" pitchFamily="34" charset="-120"/>
              </a:rPr>
              <a:t>Wellness Warriors who emphasize care and compassion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13</Slides>
  <Notes>13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2025-04-18T21:16:23Z</dcterms:created>
  <dcterms:modified xsi:type="dcterms:W3CDTF">2025-04-18T21:16:23Z</dcterms:modified>
</cp:coreProperties>
</file>